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5" r:id="rId3"/>
    <p:sldId id="332" r:id="rId4"/>
    <p:sldId id="266" r:id="rId5"/>
    <p:sldId id="267" r:id="rId6"/>
    <p:sldId id="319" r:id="rId7"/>
    <p:sldId id="320" r:id="rId8"/>
    <p:sldId id="325" r:id="rId9"/>
    <p:sldId id="280" r:id="rId10"/>
    <p:sldId id="291" r:id="rId11"/>
    <p:sldId id="273" r:id="rId12"/>
    <p:sldId id="306" r:id="rId13"/>
    <p:sldId id="328" r:id="rId14"/>
    <p:sldId id="307" r:id="rId15"/>
    <p:sldId id="268" r:id="rId16"/>
    <p:sldId id="269" r:id="rId17"/>
    <p:sldId id="270" r:id="rId18"/>
    <p:sldId id="271" r:id="rId19"/>
    <p:sldId id="272" r:id="rId20"/>
    <p:sldId id="292" r:id="rId21"/>
    <p:sldId id="274" r:id="rId22"/>
    <p:sldId id="327" r:id="rId23"/>
    <p:sldId id="329" r:id="rId24"/>
    <p:sldId id="311" r:id="rId25"/>
    <p:sldId id="275" r:id="rId26"/>
    <p:sldId id="276" r:id="rId27"/>
    <p:sldId id="277" r:id="rId28"/>
    <p:sldId id="312" r:id="rId29"/>
    <p:sldId id="293" r:id="rId30"/>
    <p:sldId id="279" r:id="rId31"/>
    <p:sldId id="333" r:id="rId32"/>
    <p:sldId id="330" r:id="rId33"/>
    <p:sldId id="313" r:id="rId34"/>
    <p:sldId id="315" r:id="rId35"/>
    <p:sldId id="278" r:id="rId36"/>
    <p:sldId id="324" r:id="rId37"/>
    <p:sldId id="316" r:id="rId38"/>
    <p:sldId id="331" r:id="rId39"/>
    <p:sldId id="294" r:id="rId40"/>
    <p:sldId id="281" r:id="rId41"/>
    <p:sldId id="285" r:id="rId42"/>
    <p:sldId id="282" r:id="rId43"/>
    <p:sldId id="286" r:id="rId44"/>
    <p:sldId id="283" r:id="rId45"/>
    <p:sldId id="288" r:id="rId46"/>
    <p:sldId id="290" r:id="rId47"/>
    <p:sldId id="301" r:id="rId48"/>
    <p:sldId id="303" r:id="rId49"/>
    <p:sldId id="304" r:id="rId50"/>
    <p:sldId id="297" r:id="rId51"/>
    <p:sldId id="299" r:id="rId52"/>
    <p:sldId id="300" r:id="rId53"/>
    <p:sldId id="264" r:id="rId54"/>
  </p:sldIdLst>
  <p:sldSz cx="9144000" cy="5143500" type="screen16x9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">
          <p15:clr>
            <a:srgbClr val="A4A3A4"/>
          </p15:clr>
        </p15:guide>
        <p15:guide id="2" orient="horz" pos="1625">
          <p15:clr>
            <a:srgbClr val="A4A3A4"/>
          </p15:clr>
        </p15:guide>
        <p15:guide id="3" orient="horz" pos="257">
          <p15:clr>
            <a:srgbClr val="A4A3A4"/>
          </p15:clr>
        </p15:guide>
        <p15:guide id="4" orient="horz" pos="2984">
          <p15:clr>
            <a:srgbClr val="A4A3A4"/>
          </p15:clr>
        </p15:guide>
        <p15:guide id="5" pos="5468">
          <p15:clr>
            <a:srgbClr val="A4A3A4"/>
          </p15:clr>
        </p15:guide>
        <p15:guide id="6" pos="276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AF8F"/>
    <a:srgbClr val="92D050"/>
    <a:srgbClr val="B0C4DE"/>
    <a:srgbClr val="000000"/>
    <a:srgbClr val="FFFF00"/>
    <a:srgbClr val="132D51"/>
    <a:srgbClr val="0D2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napToObjects="1" showGuides="1">
      <p:cViewPr varScale="1">
        <p:scale>
          <a:sx n="140" d="100"/>
          <a:sy n="140" d="100"/>
        </p:scale>
        <p:origin x="162" y="102"/>
      </p:cViewPr>
      <p:guideLst>
        <p:guide orient="horz" pos="107"/>
        <p:guide orient="horz" pos="1625"/>
        <p:guide orient="horz" pos="257"/>
        <p:guide orient="horz" pos="2984"/>
        <p:guide pos="5468"/>
        <p:guide pos="2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9560D0E-089F-704C-B3ED-A19C10BC3A37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421F690-7CBF-7244-BD61-5F1B976CB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2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256BC9B-FC5B-CD41-90C9-384C71E26403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2825" y="525463"/>
            <a:ext cx="4672013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80DDE49-0AEF-3F44-9457-734893ACD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7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DE49-0AEF-3F44-9457-734893ACD5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9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00000">
              <a:schemeClr val="accent4">
                <a:alpha val="7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RIC_imagesforppt_compass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41" y="0"/>
            <a:ext cx="505871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429923"/>
            <a:ext cx="5947084" cy="1705247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7674" y="3250631"/>
            <a:ext cx="5947085" cy="461837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F0F-E65E-CB42-B09F-670021C98EBF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ERIC_imagesforppt_horizontal_blueyellow_notex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7" y="283639"/>
            <a:ext cx="2090332" cy="82654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82608" y="-179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7676" y="3836809"/>
            <a:ext cx="594708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NERIC_imagesforppt_wordmark_horizontal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833938"/>
            <a:ext cx="2169188" cy="1143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6" y="4058121"/>
            <a:ext cx="5947083" cy="52705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4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NERIC_imagesforppt_compass_blue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112" y="4208115"/>
            <a:ext cx="1822461" cy="1853006"/>
          </a:xfrm>
          <a:prstGeom prst="rect">
            <a:avLst/>
          </a:prstGeom>
        </p:spPr>
      </p:pic>
      <p:pic>
        <p:nvPicPr>
          <p:cNvPr id="11" name="Picture 10" descr="NERIC_imagesforppt_wordmark_horizontal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1" y="4833938"/>
            <a:ext cx="2169188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676" y="1415853"/>
            <a:ext cx="4628780" cy="294094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E7-DBFF-1648-979A-93695889091F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NERIC_imagesforppt_wordmark_horizontal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833938"/>
            <a:ext cx="2169188" cy="114300"/>
          </a:xfrm>
          <a:prstGeom prst="rect">
            <a:avLst/>
          </a:prstGeom>
        </p:spPr>
      </p:pic>
      <p:pic>
        <p:nvPicPr>
          <p:cNvPr id="4" name="Picture 3" descr="NERIC_imagesforppt_arrow_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56" y="1075957"/>
            <a:ext cx="4067544" cy="406754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47676" y="1216766"/>
            <a:ext cx="462878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112" y="4208115"/>
            <a:ext cx="1822461" cy="18530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1" y="4833938"/>
            <a:ext cx="2169187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2631"/>
            <a:ext cx="4038600" cy="3391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2631"/>
            <a:ext cx="4038600" cy="3391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A7F6-60DF-9B4A-8784-ECA72B19291B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NERIC_imagesforppt_wordmark_horizontal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1" y="4833938"/>
            <a:ext cx="2169188" cy="114300"/>
          </a:xfrm>
          <a:prstGeom prst="rect">
            <a:avLst/>
          </a:prstGeom>
        </p:spPr>
      </p:pic>
      <p:pic>
        <p:nvPicPr>
          <p:cNvPr id="13" name="Picture 12" descr="NERIC_imagesforppt_compass_blue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112" y="4208115"/>
            <a:ext cx="1822461" cy="1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4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-column with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407988"/>
            <a:ext cx="8229600" cy="74334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solidFill>
            <a:schemeClr val="tx1"/>
          </a:solidFill>
        </p:spPr>
        <p:txBody>
          <a:bodyPr lIns="91440" tIns="45720" rIns="91440" bIns="91440" anchor="ctr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1151335"/>
            <a:ext cx="4041775" cy="479822"/>
          </a:xfrm>
          <a:solidFill>
            <a:srgbClr val="0D2040"/>
          </a:solidFill>
        </p:spPr>
        <p:txBody>
          <a:bodyPr lIns="91440" tIns="45720" rIns="91440" bIns="91440" anchor="ctr">
            <a:normAutofit/>
          </a:bodyPr>
          <a:lstStyle>
            <a:lvl1pPr marL="0" indent="0">
              <a:buNone/>
              <a:defRPr sz="1800" b="0">
                <a:solidFill>
                  <a:srgbClr val="F3A5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C35-FBC0-6C43-BFB7-452A8E995788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NERIC_imagesforppt_wordmark_horizontal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1" y="4833938"/>
            <a:ext cx="2169188" cy="114300"/>
          </a:xfrm>
          <a:prstGeom prst="rect">
            <a:avLst/>
          </a:prstGeom>
        </p:spPr>
      </p:pic>
      <p:pic>
        <p:nvPicPr>
          <p:cNvPr id="14" name="Picture 13" descr="NERIC_imagesforppt_compass_blue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112" y="4208115"/>
            <a:ext cx="1822461" cy="1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4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2DA-63CE-034F-B08F-1E0ADB10A7AA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NERIC_imagesforppt_wordmark_horizontal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1" y="4833938"/>
            <a:ext cx="2169188" cy="114300"/>
          </a:xfrm>
          <a:prstGeom prst="rect">
            <a:avLst/>
          </a:prstGeom>
        </p:spPr>
      </p:pic>
      <p:pic>
        <p:nvPicPr>
          <p:cNvPr id="10" name="Picture 9" descr="NERIC_imagesforppt_compass_blue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112" y="4208115"/>
            <a:ext cx="1822461" cy="1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6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85B4-AB45-9345-B820-A2F9CCA83B8A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ERIC_imagesforppt_wordmark_horizontal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1" y="4833938"/>
            <a:ext cx="2169188" cy="114300"/>
          </a:xfrm>
          <a:prstGeom prst="rect">
            <a:avLst/>
          </a:prstGeom>
        </p:spPr>
      </p:pic>
      <p:pic>
        <p:nvPicPr>
          <p:cNvPr id="9" name="Picture 8" descr="NERIC_imagesforppt_compass_blue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112" y="4208115"/>
            <a:ext cx="1822461" cy="1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418532"/>
            <a:ext cx="3008313" cy="3977811"/>
          </a:xfrm>
          <a:solidFill>
            <a:schemeClr val="tx1"/>
          </a:solidFill>
        </p:spPr>
        <p:txBody>
          <a:bodyPr lIns="182880" tIns="182880" rIns="182880" bIns="182880" anchor="t" anchorCtr="0">
            <a:noAutofit/>
          </a:bodyPr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700" y="407989"/>
            <a:ext cx="5111750" cy="43291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C19B-6D5F-D548-A154-F143984E2C08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NERIC_imagesforppt_wordmark_horizontal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1" y="4833938"/>
            <a:ext cx="2169188" cy="114300"/>
          </a:xfrm>
          <a:prstGeom prst="rect">
            <a:avLst/>
          </a:prstGeom>
        </p:spPr>
      </p:pic>
      <p:pic>
        <p:nvPicPr>
          <p:cNvPr id="12" name="Picture 11" descr="NERIC_imagesforppt_compass_blue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112" y="4208115"/>
            <a:ext cx="1822461" cy="1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2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gradFill flip="none" rotWithShape="1">
          <a:gsLst>
            <a:gs pos="100000">
              <a:schemeClr val="accent4">
                <a:alpha val="7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19B3-C0E0-F941-806B-E306413CCD82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5" y="1752780"/>
            <a:ext cx="4134337" cy="16347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82608" y="-179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7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407988"/>
            <a:ext cx="8229600" cy="79464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1202632"/>
            <a:ext cx="8229600" cy="35424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3100" y="4767264"/>
            <a:ext cx="559168" cy="1809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647280"/>
                </a:solidFill>
              </a:defRPr>
            </a:lvl1pPr>
          </a:lstStyle>
          <a:p>
            <a:fld id="{2D8DE64B-67A8-A94E-A077-573354738950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274" y="4767264"/>
            <a:ext cx="336526" cy="1809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647280"/>
                </a:solidFill>
              </a:defRPr>
            </a:lvl1pPr>
          </a:lstStyle>
          <a:p>
            <a:fld id="{83D8CAA7-8834-3C42-831E-633328E86A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2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>
          <a:tab pos="1028700" algn="l"/>
        </a:tabLst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7525" indent="-287338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>
          <a:tab pos="1028700" algn="l"/>
        </a:tabLst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41363" indent="-223838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>
          <a:tab pos="1028700" algn="l"/>
        </a:tabLst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71550" indent="-230188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>
          <a:tab pos="1028700" algn="l"/>
        </a:tabLst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141413" indent="-169863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>
          <a:tab pos="1028700" algn="l"/>
        </a:tabLst>
        <a:defRPr sz="14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jp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12.nysed.gov/sedcar/sppschedule2011-2019.html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services.nysed.gov/taa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el@nysed.gov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12.nysed.gov/upk/" TargetMode="External"/><Relationship Id="rId2" Type="http://schemas.openxmlformats.org/officeDocument/2006/relationships/hyperlink" Target="http://www.p12.nysed.gov/irs/si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ervices.nysed.gov/taa/" TargetMode="External"/><Relationship Id="rId5" Type="http://schemas.openxmlformats.org/officeDocument/2006/relationships/hyperlink" Target="http://www.p12.nysed.gov/sedcar/sppschedule2011-2019.html" TargetMode="External"/><Relationship Id="rId4" Type="http://schemas.openxmlformats.org/officeDocument/2006/relationships/hyperlink" Target="http://www.p12.nysed.gov/earlylearning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4" y="1429923"/>
            <a:ext cx="6509385" cy="170524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D2040"/>
                </a:solidFill>
              </a:rPr>
              <a:t>Reporting Pre-Kindergarten Student Data</a:t>
            </a:r>
            <a:endParaRPr lang="en-US" dirty="0">
              <a:solidFill>
                <a:srgbClr val="0D204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0A0C-889F-6846-87B7-1D97F6977D84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Jeff Bittner</a:t>
            </a:r>
          </a:p>
          <a:p>
            <a:r>
              <a:rPr lang="en-US" dirty="0" smtClean="0"/>
              <a:t>NERIC - Program Coordinator II – Data Warehouse State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UPK </a:t>
            </a:r>
            <a:r>
              <a:rPr lang="en" dirty="0" smtClean="0"/>
              <a:t>Students Enrollment and Programs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E7-DBFF-1648-979A-93695889091F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How to Report </a:t>
            </a:r>
            <a:r>
              <a:rPr lang="en" dirty="0" smtClean="0"/>
              <a:t>902 - UPK </a:t>
            </a:r>
            <a:r>
              <a:rPr lang="en" dirty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202632"/>
            <a:ext cx="6368761" cy="3542406"/>
          </a:xfrm>
        </p:spPr>
        <p:txBody>
          <a:bodyPr>
            <a:normAutofit/>
          </a:bodyPr>
          <a:lstStyle/>
          <a:p>
            <a:r>
              <a:rPr lang="en-US" b="1" dirty="0" smtClean="0"/>
              <a:t>Enrollment</a:t>
            </a:r>
          </a:p>
          <a:p>
            <a:pPr lvl="1"/>
            <a:r>
              <a:rPr lang="en-US" b="1" dirty="0" smtClean="0"/>
              <a:t>Entry Code</a:t>
            </a:r>
            <a:r>
              <a:rPr lang="en-US" dirty="0" smtClean="0"/>
              <a:t>: 0011 – Enrollment in building or grade</a:t>
            </a:r>
          </a:p>
          <a:p>
            <a:pPr lvl="1"/>
            <a:r>
              <a:rPr lang="en-US" b="1" dirty="0" smtClean="0"/>
              <a:t>Enrollment Location</a:t>
            </a:r>
            <a:r>
              <a:rPr lang="en-US" dirty="0" smtClean="0"/>
              <a:t>: </a:t>
            </a:r>
            <a:r>
              <a:rPr lang="en" dirty="0"/>
              <a:t>Refer to SIRS manual or cheat </a:t>
            </a:r>
            <a:r>
              <a:rPr lang="en" dirty="0" smtClean="0"/>
              <a:t>sheet referred to earlier.	</a:t>
            </a:r>
          </a:p>
          <a:p>
            <a:pPr lvl="2"/>
            <a:r>
              <a:rPr lang="en" dirty="0" smtClean="0"/>
              <a:t>If </a:t>
            </a:r>
            <a:r>
              <a:rPr lang="en" dirty="0"/>
              <a:t>District Operated UPK, use Building BEDS </a:t>
            </a:r>
            <a:r>
              <a:rPr lang="en" dirty="0" smtClean="0"/>
              <a:t>Code.</a:t>
            </a:r>
          </a:p>
          <a:p>
            <a:pPr lvl="2"/>
            <a:r>
              <a:rPr lang="en" dirty="0" smtClean="0"/>
              <a:t>If </a:t>
            </a:r>
            <a:r>
              <a:rPr lang="en" dirty="0"/>
              <a:t>contracted by the District, use 0666 location</a:t>
            </a:r>
            <a:r>
              <a:rPr lang="en" dirty="0" smtClean="0"/>
              <a:t>.</a:t>
            </a:r>
          </a:p>
          <a:p>
            <a:pPr marL="517525" lvl="2" indent="0">
              <a:buNone/>
            </a:pPr>
            <a:endParaRPr lang="en" dirty="0" smtClean="0"/>
          </a:p>
          <a:p>
            <a:pPr marL="1371600" lvl="2" indent="-228600">
              <a:spcBef>
                <a:spcPts val="0"/>
              </a:spcBef>
            </a:pPr>
            <a:endParaRPr lang="en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199" y="142542"/>
            <a:ext cx="6395601" cy="46247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821" y="288758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SIRS Manual: “</a:t>
            </a:r>
            <a:r>
              <a:rPr lang="en-US" sz="1400" b="1" dirty="0" smtClean="0"/>
              <a:t>Table </a:t>
            </a:r>
            <a:r>
              <a:rPr lang="en-US" sz="1400" b="1" dirty="0"/>
              <a:t>of Reporting Responsibility for Preschool-Age and Prekindergarten </a:t>
            </a:r>
            <a:r>
              <a:rPr lang="en-US" sz="1400" b="1" dirty="0" smtClean="0"/>
              <a:t>Students.”</a:t>
            </a:r>
          </a:p>
          <a:p>
            <a:endParaRPr lang="en-US" sz="1400" b="1" dirty="0"/>
          </a:p>
          <a:p>
            <a:r>
              <a:rPr lang="en-US" sz="1400" dirty="0" smtClean="0"/>
              <a:t>Starting on page 27 (V14.3).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574758" y="1155032"/>
            <a:ext cx="1243263" cy="128336"/>
          </a:xfrm>
          <a:prstGeom prst="rect">
            <a:avLst/>
          </a:prstGeom>
          <a:solidFill>
            <a:srgbClr val="FFFF00">
              <a:alpha val="18824"/>
            </a:srgbClr>
          </a:solidFill>
          <a:effectLst>
            <a:outerShdw blurRad="40000" dist="23000" dir="5400000" rotWithShape="0">
              <a:srgbClr val="000000">
                <a:alpha val="1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52192" y="1363578"/>
            <a:ext cx="530436" cy="154237"/>
          </a:xfrm>
          <a:prstGeom prst="rect">
            <a:avLst/>
          </a:prstGeom>
          <a:solidFill>
            <a:srgbClr val="00B050">
              <a:alpha val="18824"/>
            </a:srgbClr>
          </a:solidFill>
          <a:effectLst>
            <a:outerShdw blurRad="40000" dist="23000" dir="5400000" rotWithShape="0">
              <a:srgbClr val="000000">
                <a:alpha val="1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74758" y="1489159"/>
            <a:ext cx="336884" cy="154237"/>
          </a:xfrm>
          <a:prstGeom prst="rect">
            <a:avLst/>
          </a:prstGeom>
          <a:solidFill>
            <a:srgbClr val="00B050">
              <a:alpha val="18824"/>
            </a:srgbClr>
          </a:solidFill>
          <a:effectLst>
            <a:outerShdw blurRad="40000" dist="23000" dir="5400000" rotWithShape="0">
              <a:srgbClr val="000000">
                <a:alpha val="1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406316" y="3951622"/>
            <a:ext cx="1576312" cy="282448"/>
          </a:xfrm>
          <a:prstGeom prst="rect">
            <a:avLst/>
          </a:prstGeom>
          <a:solidFill>
            <a:srgbClr val="7030A0">
              <a:alpha val="18824"/>
            </a:srgbClr>
          </a:solidFill>
          <a:effectLst>
            <a:outerShdw blurRad="40000" dist="23000" dir="5400000" rotWithShape="0">
              <a:srgbClr val="000000">
                <a:alpha val="1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 rot="21364629">
            <a:off x="3963511" y="715696"/>
            <a:ext cx="3468419" cy="467047"/>
          </a:xfrm>
          <a:prstGeom prst="rightArrow">
            <a:avLst>
              <a:gd name="adj1" fmla="val 42000"/>
              <a:gd name="adj2" fmla="val 5000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District Operated UPK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21364629">
            <a:off x="4081824" y="1067315"/>
            <a:ext cx="3468419" cy="467047"/>
          </a:xfrm>
          <a:prstGeom prst="rightArrow">
            <a:avLst>
              <a:gd name="adj1" fmla="val 42000"/>
              <a:gd name="adj2" fmla="val 50000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BOCES Operated UPK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064615" y="3757854"/>
            <a:ext cx="3373180" cy="467047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Any “not-district” Operated UPK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75461" y="1024809"/>
            <a:ext cx="849529" cy="128336"/>
          </a:xfrm>
          <a:prstGeom prst="rect">
            <a:avLst/>
          </a:prstGeom>
          <a:solidFill>
            <a:srgbClr val="FFFF00">
              <a:alpha val="18824"/>
            </a:srgbClr>
          </a:solidFill>
          <a:effectLst>
            <a:outerShdw blurRad="40000" dist="23000" dir="5400000" rotWithShape="0">
              <a:srgbClr val="000000">
                <a:alpha val="1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85162" y="1281817"/>
            <a:ext cx="867029" cy="136166"/>
          </a:xfrm>
          <a:prstGeom prst="rect">
            <a:avLst/>
          </a:prstGeom>
          <a:solidFill>
            <a:srgbClr val="00B050">
              <a:alpha val="18824"/>
            </a:srgbClr>
          </a:solidFill>
          <a:effectLst>
            <a:outerShdw blurRad="40000" dist="23000" dir="5400000" rotWithShape="0">
              <a:srgbClr val="000000">
                <a:alpha val="1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76"/>
          <a:stretch/>
        </p:blipFill>
        <p:spPr>
          <a:xfrm>
            <a:off x="1970050" y="229109"/>
            <a:ext cx="4501088" cy="462864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How to Report </a:t>
            </a:r>
            <a:r>
              <a:rPr lang="en" dirty="0" smtClean="0"/>
              <a:t>902 - UPK </a:t>
            </a:r>
            <a:r>
              <a:rPr lang="en" dirty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202632"/>
            <a:ext cx="6368761" cy="354240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Enrollment</a:t>
            </a:r>
          </a:p>
          <a:p>
            <a:pPr lvl="1"/>
            <a:r>
              <a:rPr lang="en-US" b="1" dirty="0" smtClean="0"/>
              <a:t>Entry Code</a:t>
            </a:r>
            <a:r>
              <a:rPr lang="en-US" dirty="0" smtClean="0"/>
              <a:t>: 0011 – Enrollment in building or grade</a:t>
            </a:r>
          </a:p>
          <a:p>
            <a:pPr lvl="1"/>
            <a:r>
              <a:rPr lang="en-US" b="1" dirty="0" smtClean="0"/>
              <a:t>Enrollment Location</a:t>
            </a:r>
            <a:r>
              <a:rPr lang="en-US" dirty="0" smtClean="0"/>
              <a:t>: </a:t>
            </a:r>
            <a:r>
              <a:rPr lang="en" dirty="0"/>
              <a:t>Refer to SIRS manual or cheat </a:t>
            </a:r>
            <a:r>
              <a:rPr lang="en" dirty="0" smtClean="0"/>
              <a:t>sheet</a:t>
            </a:r>
          </a:p>
          <a:p>
            <a:pPr lvl="2"/>
            <a:r>
              <a:rPr lang="en" dirty="0" smtClean="0"/>
              <a:t>If </a:t>
            </a:r>
            <a:r>
              <a:rPr lang="en" dirty="0"/>
              <a:t>District Operated UPK, use Building BEDS </a:t>
            </a:r>
            <a:r>
              <a:rPr lang="en" dirty="0" smtClean="0"/>
              <a:t>Code.</a:t>
            </a:r>
          </a:p>
          <a:p>
            <a:pPr lvl="2"/>
            <a:r>
              <a:rPr lang="en" dirty="0" smtClean="0"/>
              <a:t>If </a:t>
            </a:r>
            <a:r>
              <a:rPr lang="en" dirty="0"/>
              <a:t>contracted by the District, use 0666 location</a:t>
            </a:r>
            <a:r>
              <a:rPr lang="en" dirty="0" smtClean="0"/>
              <a:t>.</a:t>
            </a:r>
          </a:p>
          <a:p>
            <a:pPr lvl="1"/>
            <a:r>
              <a:rPr lang="en" b="1" dirty="0" smtClean="0"/>
              <a:t>Grade</a:t>
            </a:r>
            <a:r>
              <a:rPr lang="en" dirty="0" smtClean="0"/>
              <a:t>: PKH or PKF</a:t>
            </a:r>
          </a:p>
          <a:p>
            <a:pPr lvl="2"/>
            <a:r>
              <a:rPr lang="en" i="1" dirty="0"/>
              <a:t>If student has been withdrawn from school by a parent/guardian use Exit Code 425: Left school</a:t>
            </a:r>
            <a:r>
              <a:rPr lang="en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i="1" dirty="0"/>
              <a:t>no documentation of transfer</a:t>
            </a:r>
            <a:r>
              <a:rPr lang="en" i="1" dirty="0" smtClean="0"/>
              <a:t>.</a:t>
            </a:r>
          </a:p>
          <a:p>
            <a:r>
              <a:rPr lang="en" b="1" dirty="0" smtClean="0"/>
              <a:t>Programs</a:t>
            </a:r>
            <a:r>
              <a:rPr lang="en" b="1" i="1" dirty="0" smtClean="0"/>
              <a:t> </a:t>
            </a:r>
            <a:r>
              <a:rPr lang="en" b="1" dirty="0" smtClean="0"/>
              <a:t>Services</a:t>
            </a:r>
          </a:p>
          <a:p>
            <a:pPr lvl="1"/>
            <a:r>
              <a:rPr lang="en" b="1" dirty="0" smtClean="0"/>
              <a:t>Pre-K Program Code</a:t>
            </a:r>
            <a:r>
              <a:rPr lang="en" dirty="0" smtClean="0"/>
              <a:t>: 902- Universal Pre-K Program</a:t>
            </a:r>
          </a:p>
          <a:p>
            <a:pPr lvl="1"/>
            <a:r>
              <a:rPr lang="en" b="1" dirty="0" smtClean="0"/>
              <a:t>Universial Pre-K Provider </a:t>
            </a:r>
            <a:endParaRPr lang="en" b="1" dirty="0"/>
          </a:p>
          <a:p>
            <a:pPr lvl="2"/>
            <a:endParaRPr lang="en" dirty="0" smtClean="0"/>
          </a:p>
          <a:p>
            <a:pPr marL="1371600" lvl="2" indent="-228600">
              <a:spcBef>
                <a:spcPts val="0"/>
              </a:spcBef>
            </a:pPr>
            <a:endParaRPr lang="en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457" y="2064327"/>
            <a:ext cx="2770756" cy="26059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457" y="2544417"/>
            <a:ext cx="2770756" cy="2125863"/>
          </a:xfrm>
          <a:prstGeom prst="rect">
            <a:avLst/>
          </a:prstGeom>
          <a:solidFill>
            <a:schemeClr val="bg1">
              <a:lumMod val="50000"/>
              <a:alpha val="21961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Enrolled at 0666 LOCATION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3457" y="1928192"/>
            <a:ext cx="2770756" cy="600864"/>
          </a:xfrm>
          <a:prstGeom prst="rect">
            <a:avLst/>
          </a:prstGeom>
          <a:solidFill>
            <a:srgbClr val="FF0000">
              <a:alpha val="21961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Enrolled at Building of Attendance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District Operated UPK on L0 - Enrollment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Shape 217"/>
          <p:cNvPicPr preferRelativeResize="0"/>
          <p:nvPr/>
        </p:nvPicPr>
        <p:blipFill rotWithShape="1">
          <a:blip r:embed="rId2">
            <a:alphaModFix/>
          </a:blip>
          <a:srcRect t="1057" b="1057"/>
          <a:stretch/>
        </p:blipFill>
        <p:spPr>
          <a:xfrm>
            <a:off x="311700" y="1229875"/>
            <a:ext cx="8520598" cy="305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525" y="149698"/>
            <a:ext cx="819249" cy="86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837" y="3479316"/>
            <a:ext cx="723900" cy="125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2486025"/>
            <a:ext cx="622300" cy="155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837" y="3467099"/>
            <a:ext cx="596900" cy="1352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24462" y="1576388"/>
            <a:ext cx="2652713" cy="152400"/>
          </a:xfrm>
          <a:prstGeom prst="rect">
            <a:avLst/>
          </a:prstGeom>
          <a:solidFill>
            <a:srgbClr val="B0C4D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District Operated UPK on L0 - Programs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6245" y="1120877"/>
            <a:ext cx="7303565" cy="344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525" y="149698"/>
            <a:ext cx="819249" cy="86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" b="-1"/>
          <a:stretch/>
        </p:blipFill>
        <p:spPr>
          <a:xfrm>
            <a:off x="4276653" y="3727450"/>
            <a:ext cx="438221" cy="187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178" y="3497670"/>
            <a:ext cx="413184" cy="177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724" y="2214216"/>
            <a:ext cx="518319" cy="129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6653" y="3721100"/>
            <a:ext cx="438149" cy="215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178" y="3487493"/>
            <a:ext cx="413184" cy="2026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81938" y="1423988"/>
            <a:ext cx="2652713" cy="152400"/>
          </a:xfrm>
          <a:prstGeom prst="rect">
            <a:avLst/>
          </a:prstGeom>
          <a:solidFill>
            <a:srgbClr val="B0C4D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District Operated UPK on L0 - Programs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Shape 233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t="495" b="495"/>
          <a:stretch/>
        </p:blipFill>
        <p:spPr>
          <a:xfrm>
            <a:off x="800099" y="1158182"/>
            <a:ext cx="7517223" cy="345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525" y="149698"/>
            <a:ext cx="819249" cy="86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850" y="3524216"/>
            <a:ext cx="437400" cy="2188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431" y="3767014"/>
            <a:ext cx="435819" cy="213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087" y="2248105"/>
            <a:ext cx="518319" cy="1295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05400" y="1533526"/>
            <a:ext cx="2652713" cy="152400"/>
          </a:xfrm>
          <a:prstGeom prst="rect">
            <a:avLst/>
          </a:prstGeom>
          <a:solidFill>
            <a:srgbClr val="B0C4D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407988"/>
            <a:ext cx="7610475" cy="794644"/>
          </a:xfrm>
        </p:spPr>
        <p:txBody>
          <a:bodyPr>
            <a:normAutofit fontScale="90000"/>
          </a:bodyPr>
          <a:lstStyle/>
          <a:p>
            <a:r>
              <a:rPr lang="en" b="1" dirty="0"/>
              <a:t>Not District Operated </a:t>
            </a:r>
            <a:r>
              <a:rPr lang="en" dirty="0"/>
              <a:t>UPK on L0 - Enrollment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Shape 241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3" y="1229885"/>
            <a:ext cx="8507557" cy="309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7298" y="253200"/>
            <a:ext cx="675002" cy="7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0225" y="2505868"/>
            <a:ext cx="581819" cy="145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587" y="3486149"/>
            <a:ext cx="596900" cy="1352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86312" y="1595440"/>
            <a:ext cx="2652713" cy="152400"/>
          </a:xfrm>
          <a:prstGeom prst="rect">
            <a:avLst/>
          </a:prstGeom>
          <a:solidFill>
            <a:srgbClr val="B0C4D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407988"/>
            <a:ext cx="7661275" cy="794644"/>
          </a:xfrm>
        </p:spPr>
        <p:txBody>
          <a:bodyPr>
            <a:normAutofit/>
          </a:bodyPr>
          <a:lstStyle/>
          <a:p>
            <a:r>
              <a:rPr lang="en" sz="3200" b="1" dirty="0"/>
              <a:t>Not District Operated </a:t>
            </a:r>
            <a:r>
              <a:rPr lang="en" sz="3200" dirty="0"/>
              <a:t>UPK on L0 - Programs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Shape 249"/>
          <p:cNvPicPr preferRelativeResize="0"/>
          <p:nvPr/>
        </p:nvPicPr>
        <p:blipFill rotWithShape="1">
          <a:blip r:embed="rId2">
            <a:alphaModFix/>
          </a:blip>
          <a:srcRect t="1540" b="1540"/>
          <a:stretch/>
        </p:blipFill>
        <p:spPr>
          <a:xfrm>
            <a:off x="927024" y="1229875"/>
            <a:ext cx="7289961" cy="33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7298" y="253200"/>
            <a:ext cx="675002" cy="7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44" y="2262337"/>
            <a:ext cx="493714" cy="123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942" y="3507021"/>
            <a:ext cx="449109" cy="221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232" y="3761618"/>
            <a:ext cx="406843" cy="1995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9638" y="1470509"/>
            <a:ext cx="2652713" cy="152400"/>
          </a:xfrm>
          <a:prstGeom prst="rect">
            <a:avLst/>
          </a:prstGeom>
          <a:solidFill>
            <a:srgbClr val="B0C4D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Report Pre-K Students</a:t>
            </a:r>
          </a:p>
          <a:p>
            <a:endParaRPr lang="en-US" dirty="0" smtClean="0"/>
          </a:p>
          <a:p>
            <a:r>
              <a:rPr lang="en-US" dirty="0" smtClean="0"/>
              <a:t>What Reports are Reviewed?</a:t>
            </a:r>
          </a:p>
          <a:p>
            <a:endParaRPr lang="en-US" dirty="0" smtClean="0"/>
          </a:p>
          <a:p>
            <a:r>
              <a:rPr lang="en-US" dirty="0" smtClean="0"/>
              <a:t>How to Report Pre-K Teachers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is Data Reported?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21" y="407988"/>
            <a:ext cx="2886478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Other Pre-K </a:t>
            </a:r>
            <a:r>
              <a:rPr lang="en" dirty="0" smtClean="0"/>
              <a:t>Students Enrollment and Programs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E7-DBFF-1648-979A-93695889091F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How to Report </a:t>
            </a:r>
            <a:r>
              <a:rPr lang="en" dirty="0" smtClean="0"/>
              <a:t>990 - Other </a:t>
            </a:r>
            <a:r>
              <a:rPr lang="en" dirty="0" smtClean="0"/>
              <a:t>Pre-K </a:t>
            </a:r>
            <a:r>
              <a:rPr lang="en" dirty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202632"/>
            <a:ext cx="8142143" cy="3542406"/>
          </a:xfrm>
        </p:spPr>
        <p:txBody>
          <a:bodyPr>
            <a:normAutofit/>
          </a:bodyPr>
          <a:lstStyle/>
          <a:p>
            <a:r>
              <a:rPr lang="en-US" b="1" dirty="0" smtClean="0"/>
              <a:t>Enrollment</a:t>
            </a:r>
          </a:p>
          <a:p>
            <a:pPr lvl="1"/>
            <a:r>
              <a:rPr lang="en-US" b="1" dirty="0" smtClean="0"/>
              <a:t>Entry Code</a:t>
            </a:r>
            <a:r>
              <a:rPr lang="en-US" dirty="0" smtClean="0"/>
              <a:t>: 0011 – Enrollment in building or grade</a:t>
            </a:r>
          </a:p>
          <a:p>
            <a:pPr lvl="1"/>
            <a:r>
              <a:rPr lang="en-US" b="1" dirty="0" smtClean="0"/>
              <a:t>Enrollment Location</a:t>
            </a:r>
            <a:r>
              <a:rPr lang="en-US" dirty="0" smtClean="0"/>
              <a:t>: </a:t>
            </a:r>
            <a:r>
              <a:rPr lang="en" dirty="0"/>
              <a:t>Refer to SIRS manual or cheat </a:t>
            </a:r>
            <a:r>
              <a:rPr lang="en" dirty="0" smtClean="0"/>
              <a:t>sheet</a:t>
            </a:r>
          </a:p>
          <a:p>
            <a:pPr marL="860425" indent="-228600">
              <a:spcBef>
                <a:spcPts val="0"/>
              </a:spcBef>
            </a:pPr>
            <a:r>
              <a:rPr lang="en" dirty="0" smtClean="0"/>
              <a:t>If </a:t>
            </a:r>
            <a:r>
              <a:rPr lang="en" dirty="0"/>
              <a:t>District operated PK, use Building BEDS Code.</a:t>
            </a:r>
          </a:p>
          <a:p>
            <a:pPr marL="860425" indent="-228600">
              <a:spcBef>
                <a:spcPts val="0"/>
              </a:spcBef>
            </a:pPr>
            <a:r>
              <a:rPr lang="en" dirty="0"/>
              <a:t>If BOCES operated PK, use BOCES BEDS Code (not building)</a:t>
            </a:r>
          </a:p>
          <a:p>
            <a:pPr marL="860425" indent="-228600">
              <a:spcBef>
                <a:spcPts val="0"/>
              </a:spcBef>
            </a:pPr>
            <a:r>
              <a:rPr lang="en" dirty="0"/>
              <a:t>If operated by a Community Based Organization, use 0666 </a:t>
            </a:r>
            <a:r>
              <a:rPr lang="en" dirty="0" smtClean="0"/>
              <a:t>location</a:t>
            </a:r>
          </a:p>
          <a:p>
            <a:pPr marL="1371600" lvl="2" indent="-228600">
              <a:spcBef>
                <a:spcPts val="0"/>
              </a:spcBef>
            </a:pPr>
            <a:endParaRPr lang="en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49785"/>
          <a:stretch/>
        </p:blipFill>
        <p:spPr>
          <a:xfrm>
            <a:off x="2291199" y="142542"/>
            <a:ext cx="6395601" cy="23223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821" y="288758"/>
            <a:ext cx="1828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SIRS Manual: “</a:t>
            </a:r>
            <a:r>
              <a:rPr lang="en-US" sz="1400" b="1" dirty="0" smtClean="0"/>
              <a:t>Table </a:t>
            </a:r>
            <a:r>
              <a:rPr lang="en-US" sz="1400" b="1" dirty="0"/>
              <a:t>of Reporting Responsibility for Preschool-Age and Prekindergarten </a:t>
            </a:r>
            <a:r>
              <a:rPr lang="en-US" sz="1400" b="1" dirty="0" smtClean="0"/>
              <a:t>Students.”</a:t>
            </a:r>
            <a:endParaRPr lang="en-US" sz="1400" b="1" dirty="0"/>
          </a:p>
          <a:p>
            <a:r>
              <a:rPr lang="en-US" sz="1400" dirty="0" smtClean="0"/>
              <a:t>Starting on page 29.</a:t>
            </a:r>
            <a:endParaRPr lang="en-US" sz="1400" dirty="0"/>
          </a:p>
        </p:txBody>
      </p:sp>
      <p:sp>
        <p:nvSpPr>
          <p:cNvPr id="2" name="Right Arrow 1"/>
          <p:cNvSpPr/>
          <p:nvPr/>
        </p:nvSpPr>
        <p:spPr>
          <a:xfrm rot="21364629">
            <a:off x="3963511" y="715696"/>
            <a:ext cx="3468419" cy="467047"/>
          </a:xfrm>
          <a:prstGeom prst="rightArrow">
            <a:avLst>
              <a:gd name="adj1" fmla="val 42000"/>
              <a:gd name="adj2" fmla="val 5000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District Operated Other Pre-K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21028316">
            <a:off x="4045513" y="1609394"/>
            <a:ext cx="3497067" cy="467047"/>
          </a:xfrm>
          <a:prstGeom prst="rightArrow">
            <a:avLst>
              <a:gd name="adj1" fmla="val 42000"/>
              <a:gd name="adj2" fmla="val 50000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BOCES Operated Other Pre-K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75461" y="1024808"/>
            <a:ext cx="1148400" cy="130223"/>
          </a:xfrm>
          <a:prstGeom prst="rect">
            <a:avLst/>
          </a:prstGeom>
          <a:solidFill>
            <a:srgbClr val="FFFF00">
              <a:alpha val="18824"/>
            </a:srgbClr>
          </a:solidFill>
          <a:effectLst>
            <a:outerShdw blurRad="40000" dist="23000" dir="5400000" rotWithShape="0">
              <a:srgbClr val="000000">
                <a:alpha val="1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74758" y="2073890"/>
            <a:ext cx="1376840" cy="364509"/>
          </a:xfrm>
          <a:prstGeom prst="rect">
            <a:avLst/>
          </a:prstGeom>
          <a:solidFill>
            <a:srgbClr val="00B050">
              <a:alpha val="18824"/>
            </a:srgbClr>
          </a:solidFill>
          <a:effectLst>
            <a:outerShdw blurRad="40000" dist="23000" dir="5400000" rotWithShape="0">
              <a:srgbClr val="000000">
                <a:alpha val="1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12" y="3549303"/>
            <a:ext cx="6334125" cy="828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1199" y="3228981"/>
            <a:ext cx="622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Along with the wording on page 63 of the SIRS Manual: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1"/>
          <a:stretch/>
        </p:blipFill>
        <p:spPr>
          <a:xfrm>
            <a:off x="1758461" y="81898"/>
            <a:ext cx="4730608" cy="4609652"/>
          </a:xfrm>
        </p:spPr>
      </p:pic>
    </p:spTree>
    <p:extLst>
      <p:ext uri="{BB962C8B-B14F-4D97-AF65-F5344CB8AC3E}">
        <p14:creationId xmlns:p14="http://schemas.microsoft.com/office/powerpoint/2010/main" val="12876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How to Report </a:t>
            </a:r>
            <a:r>
              <a:rPr lang="en" dirty="0" smtClean="0"/>
              <a:t>990 - Other </a:t>
            </a:r>
            <a:r>
              <a:rPr lang="en" dirty="0" smtClean="0"/>
              <a:t>Pre-K </a:t>
            </a:r>
            <a:r>
              <a:rPr lang="en" dirty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202632"/>
            <a:ext cx="8142143" cy="354240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Enrollment</a:t>
            </a:r>
          </a:p>
          <a:p>
            <a:pPr lvl="1"/>
            <a:r>
              <a:rPr lang="en-US" b="1" dirty="0" smtClean="0"/>
              <a:t>Entry Code</a:t>
            </a:r>
            <a:r>
              <a:rPr lang="en-US" dirty="0" smtClean="0"/>
              <a:t>: 0011 – Enrollment in building or grade</a:t>
            </a:r>
          </a:p>
          <a:p>
            <a:pPr lvl="1"/>
            <a:r>
              <a:rPr lang="en-US" b="1" dirty="0" smtClean="0"/>
              <a:t>Enrollment Location</a:t>
            </a:r>
            <a:r>
              <a:rPr lang="en-US" dirty="0" smtClean="0"/>
              <a:t>: </a:t>
            </a:r>
            <a:r>
              <a:rPr lang="en" dirty="0"/>
              <a:t>Refer to SIRS manual or cheat </a:t>
            </a:r>
            <a:r>
              <a:rPr lang="en" dirty="0" smtClean="0"/>
              <a:t>sheet</a:t>
            </a:r>
          </a:p>
          <a:p>
            <a:pPr marL="860425" indent="-228600">
              <a:spcBef>
                <a:spcPts val="0"/>
              </a:spcBef>
            </a:pPr>
            <a:r>
              <a:rPr lang="en" dirty="0" smtClean="0"/>
              <a:t>If </a:t>
            </a:r>
            <a:r>
              <a:rPr lang="en" dirty="0"/>
              <a:t>District operated PK, use Building BEDS Code.</a:t>
            </a:r>
          </a:p>
          <a:p>
            <a:pPr marL="860425" indent="-228600">
              <a:spcBef>
                <a:spcPts val="0"/>
              </a:spcBef>
            </a:pPr>
            <a:r>
              <a:rPr lang="en" dirty="0"/>
              <a:t>If BOCES operated PK, use BOCES BEDS Code (not building)</a:t>
            </a:r>
          </a:p>
          <a:p>
            <a:pPr marL="860425" indent="-228600">
              <a:spcBef>
                <a:spcPts val="0"/>
              </a:spcBef>
            </a:pPr>
            <a:r>
              <a:rPr lang="en" dirty="0"/>
              <a:t>If operated by a Community Based Organization, use 0666 location </a:t>
            </a:r>
            <a:endParaRPr lang="en" dirty="0" smtClean="0"/>
          </a:p>
          <a:p>
            <a:pPr lvl="1"/>
            <a:r>
              <a:rPr lang="en" b="1" dirty="0"/>
              <a:t>Grade</a:t>
            </a:r>
            <a:r>
              <a:rPr lang="en" dirty="0"/>
              <a:t>: PKH or PKF</a:t>
            </a:r>
          </a:p>
          <a:p>
            <a:pPr lvl="2"/>
            <a:r>
              <a:rPr lang="en" i="1" dirty="0"/>
              <a:t>If student has been withdrawn from school by a parent/guardian use Exit Code 425: Left school</a:t>
            </a:r>
            <a:r>
              <a:rPr lang="en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i="1" dirty="0"/>
              <a:t>no documentation of transfer.</a:t>
            </a:r>
          </a:p>
          <a:p>
            <a:pPr marL="517525" lvl="2" indent="0">
              <a:buNone/>
            </a:pPr>
            <a:endParaRPr lang="en" i="1" dirty="0" smtClean="0"/>
          </a:p>
          <a:p>
            <a:r>
              <a:rPr lang="en" b="1" dirty="0" smtClean="0"/>
              <a:t>Programs</a:t>
            </a:r>
            <a:r>
              <a:rPr lang="en" b="1" i="1" dirty="0" smtClean="0"/>
              <a:t> </a:t>
            </a:r>
            <a:r>
              <a:rPr lang="en" b="1" dirty="0" smtClean="0"/>
              <a:t>Services</a:t>
            </a:r>
          </a:p>
          <a:p>
            <a:pPr lvl="1"/>
            <a:r>
              <a:rPr lang="en" b="1" dirty="0" smtClean="0"/>
              <a:t>Pre-K Program Code</a:t>
            </a:r>
            <a:r>
              <a:rPr lang="en" dirty="0" smtClean="0"/>
              <a:t>: 990 -  “Other” Pre-K Program</a:t>
            </a:r>
          </a:p>
          <a:p>
            <a:pPr lvl="1"/>
            <a:r>
              <a:rPr lang="en" dirty="0" smtClean="0"/>
              <a:t>Do not enter Universial Pre-K Provider </a:t>
            </a:r>
            <a:endParaRPr lang="en" dirty="0"/>
          </a:p>
          <a:p>
            <a:pPr lvl="2"/>
            <a:endParaRPr lang="en" dirty="0" smtClean="0"/>
          </a:p>
          <a:p>
            <a:pPr marL="1371600" lvl="2" indent="-228600">
              <a:spcBef>
                <a:spcPts val="0"/>
              </a:spcBef>
            </a:pPr>
            <a:endParaRPr lang="en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5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District Operated PK on L0 - Enrollment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Shape 264"/>
          <p:cNvPicPr preferRelativeResize="0"/>
          <p:nvPr/>
        </p:nvPicPr>
        <p:blipFill rotWithShape="1">
          <a:blip r:embed="rId2">
            <a:alphaModFix/>
          </a:blip>
          <a:srcRect t="209" b="219"/>
          <a:stretch/>
        </p:blipFill>
        <p:spPr>
          <a:xfrm>
            <a:off x="311700" y="1229862"/>
            <a:ext cx="8520600" cy="308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8100" y="247100"/>
            <a:ext cx="684200" cy="81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10" y="3479316"/>
            <a:ext cx="723900" cy="12589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25" y="2499518"/>
            <a:ext cx="581819" cy="145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310" y="3476327"/>
            <a:ext cx="596900" cy="1352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3438" y="1595440"/>
            <a:ext cx="2652713" cy="152400"/>
          </a:xfrm>
          <a:prstGeom prst="rect">
            <a:avLst/>
          </a:prstGeom>
          <a:solidFill>
            <a:srgbClr val="B0C4D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District Operated PK on L0 - Programs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Shape 2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0542" y="1229875"/>
            <a:ext cx="7562907" cy="330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8100" y="247100"/>
            <a:ext cx="684200" cy="81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1" y="2355820"/>
            <a:ext cx="490622" cy="11115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302" y="3671758"/>
            <a:ext cx="441397" cy="17726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849" y="2344540"/>
            <a:ext cx="509672" cy="127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052" y="3661863"/>
            <a:ext cx="406843" cy="1995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91053" y="1533527"/>
            <a:ext cx="2652713" cy="152400"/>
          </a:xfrm>
          <a:prstGeom prst="rect">
            <a:avLst/>
          </a:prstGeom>
          <a:solidFill>
            <a:srgbClr val="B0C4D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200" dirty="0"/>
              <a:t>Not District Operated PK on L0 - Enrollment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Shape 280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1" y="1231094"/>
            <a:ext cx="8520597" cy="31206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0300" y="278023"/>
            <a:ext cx="622000" cy="7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784" y="3484079"/>
            <a:ext cx="723900" cy="1258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0290" y="2524178"/>
            <a:ext cx="45719" cy="76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310" y="3476327"/>
            <a:ext cx="596900" cy="135235"/>
          </a:xfrm>
          <a:prstGeom prst="rect">
            <a:avLst/>
          </a:prstGeo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57" y="2505711"/>
            <a:ext cx="572851" cy="1432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76800" y="1614488"/>
            <a:ext cx="2652713" cy="152400"/>
          </a:xfrm>
          <a:prstGeom prst="rect">
            <a:avLst/>
          </a:prstGeom>
          <a:solidFill>
            <a:srgbClr val="B0C4D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Not District Operated PK on L0 - Programs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Shape 288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9277" y="1203325"/>
            <a:ext cx="8106396" cy="354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0300" y="278023"/>
            <a:ext cx="622000" cy="7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95389" y="2428063"/>
            <a:ext cx="45719" cy="8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60" y="2415780"/>
            <a:ext cx="509672" cy="127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053" y="3809501"/>
            <a:ext cx="479647" cy="2352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38700" y="1576388"/>
            <a:ext cx="2652713" cy="152400"/>
          </a:xfrm>
          <a:prstGeom prst="rect">
            <a:avLst/>
          </a:prstGeom>
          <a:solidFill>
            <a:srgbClr val="B0C4D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Operated by another District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E7-DBFF-1648-979A-93695889091F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pre-kindergarten </a:t>
            </a:r>
            <a:r>
              <a:rPr lang="en-US" dirty="0" smtClean="0"/>
              <a:t>children must be reported through Level0 to NYSED using three templates: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Enrollment</a:t>
            </a:r>
          </a:p>
          <a:p>
            <a:pPr lvl="1"/>
            <a:r>
              <a:rPr lang="en-US" dirty="0" smtClean="0"/>
              <a:t>Program Facts</a:t>
            </a:r>
          </a:p>
          <a:p>
            <a:pPr marL="230187" lvl="1" indent="0">
              <a:buNone/>
            </a:pPr>
            <a:endParaRPr lang="en-US" dirty="0" smtClean="0"/>
          </a:p>
          <a:p>
            <a:r>
              <a:rPr lang="en-US" dirty="0" smtClean="0"/>
              <a:t>Students are in grade PKH (half day) or PKF ( full day).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UPK or PK Program Operated by another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Only report records for resident students with a disability or those </a:t>
            </a:r>
            <a:r>
              <a:rPr lang="en-US" dirty="0"/>
              <a:t>referred to the CPSE for determination of eligibility for special-education services</a:t>
            </a:r>
            <a:r>
              <a:rPr lang="en-US" dirty="0" smtClean="0"/>
              <a:t>.</a:t>
            </a:r>
          </a:p>
          <a:p>
            <a:r>
              <a:rPr lang="en-US" b="1" dirty="0"/>
              <a:t>Enrollment</a:t>
            </a:r>
          </a:p>
          <a:p>
            <a:pPr lvl="1"/>
            <a:r>
              <a:rPr lang="en-US" b="1" dirty="0"/>
              <a:t>Entry Code</a:t>
            </a:r>
            <a:r>
              <a:rPr lang="en-US" dirty="0"/>
              <a:t>: </a:t>
            </a:r>
            <a:r>
              <a:rPr lang="en-US" sz="1900" dirty="0" smtClean="0"/>
              <a:t>5905 – CSE or CPSE responsibility only</a:t>
            </a:r>
            <a:endParaRPr lang="en-US" sz="1900" dirty="0"/>
          </a:p>
          <a:p>
            <a:pPr lvl="1"/>
            <a:r>
              <a:rPr lang="en-US" b="1" dirty="0"/>
              <a:t>Enrollment Location</a:t>
            </a:r>
            <a:r>
              <a:rPr lang="en-US" dirty="0" smtClean="0"/>
              <a:t>:</a:t>
            </a:r>
            <a:endParaRPr lang="en" dirty="0" smtClean="0"/>
          </a:p>
          <a:p>
            <a:pPr marL="860425" indent="-228600">
              <a:spcBef>
                <a:spcPts val="0"/>
              </a:spcBef>
            </a:pPr>
            <a:r>
              <a:rPr lang="en" sz="1900" dirty="0" smtClean="0"/>
              <a:t>Building BEDS Code of attendance</a:t>
            </a:r>
            <a:r>
              <a:rPr lang="en" dirty="0" smtClean="0"/>
              <a:t>.</a:t>
            </a:r>
            <a:endParaRPr lang="en" dirty="0"/>
          </a:p>
          <a:p>
            <a:pPr lvl="1"/>
            <a:r>
              <a:rPr lang="en" b="1" dirty="0"/>
              <a:t>Grade</a:t>
            </a:r>
            <a:r>
              <a:rPr lang="en" dirty="0"/>
              <a:t>: </a:t>
            </a:r>
            <a:r>
              <a:rPr lang="en" dirty="0" smtClean="0"/>
              <a:t>PS</a:t>
            </a:r>
            <a:endParaRPr lang="en" dirty="0"/>
          </a:p>
          <a:p>
            <a:r>
              <a:rPr lang="en" b="1" dirty="0" smtClean="0"/>
              <a:t>Programs</a:t>
            </a:r>
            <a:r>
              <a:rPr lang="en" b="1" i="1" dirty="0" smtClean="0"/>
              <a:t> </a:t>
            </a:r>
            <a:r>
              <a:rPr lang="en" b="1" dirty="0"/>
              <a:t>Services</a:t>
            </a:r>
          </a:p>
          <a:p>
            <a:pPr lvl="1"/>
            <a:r>
              <a:rPr lang="en-US" sz="1900" dirty="0" smtClean="0"/>
              <a:t>5786- </a:t>
            </a:r>
            <a:r>
              <a:rPr lang="en-US" sz="1900" dirty="0"/>
              <a:t>“Preschool Student with a Disability</a:t>
            </a:r>
            <a:r>
              <a:rPr lang="en-US" sz="1900" dirty="0" smtClean="0"/>
              <a:t>” (If a PS student with a disability or…if after determination phase, found eligible)</a:t>
            </a:r>
            <a:endParaRPr lang="en-US" sz="1900" dirty="0"/>
          </a:p>
          <a:p>
            <a:pPr lvl="1"/>
            <a:r>
              <a:rPr lang="en-US" sz="1900" dirty="0"/>
              <a:t>If student is declassified or parent revoke consent for special-education services, </a:t>
            </a:r>
            <a:r>
              <a:rPr lang="en-US" sz="1900" dirty="0" smtClean="0"/>
              <a:t>use code </a:t>
            </a:r>
            <a:r>
              <a:rPr lang="en-US" sz="1900" dirty="0"/>
              <a:t>901 - “Declassified</a:t>
            </a:r>
            <a:r>
              <a:rPr lang="en-US" sz="1900" dirty="0" smtClean="0"/>
              <a:t>” to end 5786 code. </a:t>
            </a:r>
            <a:endParaRPr lang="en-US" sz="1900" dirty="0"/>
          </a:p>
          <a:p>
            <a:pPr lvl="1"/>
            <a:r>
              <a:rPr lang="en" sz="1900" dirty="0" smtClean="0">
                <a:solidFill>
                  <a:srgbClr val="FF0000"/>
                </a:solidFill>
              </a:rPr>
              <a:t>Do </a:t>
            </a:r>
            <a:r>
              <a:rPr lang="en" sz="1900" dirty="0">
                <a:solidFill>
                  <a:srgbClr val="FF0000"/>
                </a:solidFill>
              </a:rPr>
              <a:t>not </a:t>
            </a:r>
            <a:r>
              <a:rPr lang="en" sz="1900" dirty="0" smtClean="0">
                <a:solidFill>
                  <a:srgbClr val="FF0000"/>
                </a:solidFill>
              </a:rPr>
              <a:t>report Pre-K code (district they are attending will report Pre-K codes)</a:t>
            </a:r>
            <a:endParaRPr lang="en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2" y="3233520"/>
            <a:ext cx="7981223" cy="6416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8" y="2452341"/>
            <a:ext cx="7929869" cy="8187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6884" y="193392"/>
            <a:ext cx="2269586" cy="171971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From SIRS Manual: “</a:t>
            </a:r>
            <a:r>
              <a:rPr lang="en-US" b="1" dirty="0"/>
              <a:t>Table of Reporting Responsibility for Preschool-Age and Prekindergarten Students.”</a:t>
            </a:r>
          </a:p>
          <a:p>
            <a:r>
              <a:rPr lang="en-US" dirty="0"/>
              <a:t>Starting on page </a:t>
            </a:r>
            <a:r>
              <a:rPr lang="en-US" dirty="0" smtClean="0"/>
              <a:t>27.</a:t>
            </a:r>
            <a:endParaRPr lang="en-US" dirty="0"/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1049019">
            <a:off x="3136718" y="2844149"/>
            <a:ext cx="3896192" cy="608305"/>
          </a:xfrm>
          <a:prstGeom prst="rightArrow">
            <a:avLst>
              <a:gd name="adj1" fmla="val 42000"/>
              <a:gd name="adj2" fmla="val 50000"/>
            </a:avLst>
          </a:prstGeom>
          <a:solidFill>
            <a:srgbClr val="71AF8F">
              <a:alpha val="69804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Pre-K operated by another District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2939" y="3271060"/>
            <a:ext cx="2246396" cy="601389"/>
          </a:xfrm>
          <a:prstGeom prst="rect">
            <a:avLst/>
          </a:prstGeom>
          <a:solidFill>
            <a:srgbClr val="00B050">
              <a:alpha val="18824"/>
            </a:srgbClr>
          </a:solidFill>
          <a:effectLst>
            <a:outerShdw blurRad="40000" dist="23000" dir="5400000" rotWithShape="0">
              <a:srgbClr val="000000">
                <a:alpha val="1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9"/>
          <a:stretch/>
        </p:blipFill>
        <p:spPr>
          <a:xfrm>
            <a:off x="89997" y="1265583"/>
            <a:ext cx="8782574" cy="29817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Student with a Disability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E7-DBFF-1648-979A-93695889091F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Reporting Pre-K Students with </a:t>
            </a:r>
            <a:r>
              <a:rPr lang="en" dirty="0" smtClean="0"/>
              <a:t>a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Pre-K Program codes, report code </a:t>
            </a:r>
            <a:r>
              <a:rPr lang="en-US" dirty="0"/>
              <a:t>5786- “Preschool Student with a Disability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Remember CPSE students are always grade PS over the summer (7-1 to 8-31</a:t>
            </a:r>
            <a:r>
              <a:rPr lang="en-US" dirty="0" smtClean="0"/>
              <a:t>).</a:t>
            </a:r>
          </a:p>
          <a:p>
            <a:pPr marL="230187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30187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10" y="1494988"/>
            <a:ext cx="7082330" cy="2610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sz="3200" dirty="0"/>
              <a:t>Reporting Pre-K Students with </a:t>
            </a:r>
            <a:r>
              <a:rPr lang="en" sz="3200" dirty="0" smtClean="0"/>
              <a:t>Disabilities </a:t>
            </a:r>
            <a:br>
              <a:rPr lang="en" sz="3200" dirty="0" smtClean="0"/>
            </a:br>
            <a:r>
              <a:rPr lang="en" sz="3200" dirty="0" smtClean="0"/>
              <a:t>Enrollment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5350" y="180850"/>
            <a:ext cx="836950" cy="8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93175" y="4212934"/>
            <a:ext cx="823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summer grade PS record indicates the student is a Pre-School student with a disability.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964" y="3744563"/>
            <a:ext cx="521251" cy="97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475" y="2440304"/>
            <a:ext cx="200025" cy="93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650" y="2732404"/>
            <a:ext cx="200025" cy="933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10200" y="1652588"/>
            <a:ext cx="2652713" cy="152400"/>
          </a:xfrm>
          <a:prstGeom prst="rect">
            <a:avLst/>
          </a:prstGeom>
          <a:solidFill>
            <a:srgbClr val="B0C4D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10" y="1503711"/>
            <a:ext cx="7082330" cy="2592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sz="3200" dirty="0"/>
              <a:t>Reporting Pre-K Students with </a:t>
            </a:r>
            <a:r>
              <a:rPr lang="en" sz="3200" dirty="0" smtClean="0"/>
              <a:t>Disabilities </a:t>
            </a:r>
            <a:br>
              <a:rPr lang="en" sz="3200" dirty="0" smtClean="0"/>
            </a:br>
            <a:r>
              <a:rPr lang="en" sz="3200" dirty="0" smtClean="0"/>
              <a:t>Enrollment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5350" y="180850"/>
            <a:ext cx="836950" cy="8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93175" y="4212934"/>
            <a:ext cx="823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summer grade PS record indicates the student is a Pre-School student with a disability. </a:t>
            </a:r>
            <a:endParaRPr lang="en-US" dirty="0"/>
          </a:p>
        </p:txBody>
      </p:sp>
      <p:pic>
        <p:nvPicPr>
          <p:cNvPr id="8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485" y="2378873"/>
            <a:ext cx="481096" cy="120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7264"/>
          <a:stretch/>
        </p:blipFill>
        <p:spPr>
          <a:xfrm>
            <a:off x="4938712" y="3681965"/>
            <a:ext cx="526257" cy="110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568" y="3819892"/>
            <a:ext cx="516731" cy="964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42637" y="1647825"/>
            <a:ext cx="2652713" cy="152400"/>
          </a:xfrm>
          <a:prstGeom prst="rect">
            <a:avLst/>
          </a:prstGeom>
          <a:solidFill>
            <a:srgbClr val="B0C4D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362" y="3827035"/>
            <a:ext cx="68413" cy="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Reporting Pre-K Students with Disabilities </a:t>
            </a:r>
            <a:br>
              <a:rPr lang="en" dirty="0"/>
            </a:br>
            <a:r>
              <a:rPr lang="en" dirty="0" smtClean="0"/>
              <a:t>Programs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Shape 2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95350" y="180850"/>
            <a:ext cx="836950" cy="8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" y="1636708"/>
            <a:ext cx="8239126" cy="1524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675" y="3400926"/>
            <a:ext cx="8239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example, the student came into the school year already determined as a Pre-School student with a disability.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080" y="2458481"/>
            <a:ext cx="507264" cy="244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080" y="2186505"/>
            <a:ext cx="488951" cy="239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080" y="2735013"/>
            <a:ext cx="488951" cy="2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Pre-K students and the Determination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Student already enrolled in Pre-K does not get a 4034 - </a:t>
            </a:r>
            <a:r>
              <a:rPr lang="en-US" i="1" dirty="0"/>
              <a:t>Preschool-age students enrolled solely for determining eligibility for special education services</a:t>
            </a:r>
            <a:r>
              <a:rPr lang="en-US" dirty="0"/>
              <a:t> </a:t>
            </a:r>
            <a:r>
              <a:rPr lang="en-US" dirty="0" smtClean="0"/>
              <a:t>entry code.</a:t>
            </a:r>
          </a:p>
          <a:p>
            <a:endParaRPr lang="en-US" dirty="0" smtClean="0"/>
          </a:p>
          <a:p>
            <a:r>
              <a:rPr lang="en-US" dirty="0" smtClean="0"/>
              <a:t>If they are determined eligible, start a 5786 - </a:t>
            </a:r>
            <a:r>
              <a:rPr lang="en-US" i="1" dirty="0"/>
              <a:t>Preschool Student with a Disability</a:t>
            </a:r>
            <a:r>
              <a:rPr lang="en-US" i="1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rogram service code on the day they start services. </a:t>
            </a:r>
            <a:endParaRPr lang="en-US" dirty="0" smtClean="0"/>
          </a:p>
          <a:p>
            <a:pPr lvl="1"/>
            <a:r>
              <a:rPr lang="en-US" dirty="0" smtClean="0"/>
              <a:t>They continue to be enrolled at their Pre-K program according to the rules we’ve covered.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Student Templates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E7-DBFF-1648-979A-93695889091F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Four Questions of Pre-K Reporting</a:t>
            </a:r>
            <a:br>
              <a:rPr lang="en-US" dirty="0" smtClean="0"/>
            </a:br>
            <a:r>
              <a:rPr lang="en-US" sz="1800" dirty="0" smtClean="0"/>
              <a:t>If you can answer these, you can report your students correctly.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it a full day or half day program?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does the </a:t>
            </a:r>
            <a:r>
              <a:rPr lang="en-US" dirty="0"/>
              <a:t>funding </a:t>
            </a:r>
            <a:r>
              <a:rPr lang="en-US" dirty="0" smtClean="0"/>
              <a:t>for the placement come </a:t>
            </a:r>
            <a:r>
              <a:rPr lang="en-US" dirty="0"/>
              <a:t>from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Is the placement funded by the </a:t>
            </a:r>
            <a:r>
              <a:rPr lang="en-US" dirty="0"/>
              <a:t>Allocational Universal Pre-K (</a:t>
            </a:r>
            <a:r>
              <a:rPr lang="en-US" b="1" dirty="0"/>
              <a:t>UPK</a:t>
            </a:r>
            <a:r>
              <a:rPr lang="en-US" dirty="0"/>
              <a:t>) </a:t>
            </a:r>
            <a:r>
              <a:rPr lang="en-US" dirty="0" smtClean="0"/>
              <a:t>grant in any way? </a:t>
            </a:r>
            <a:r>
              <a:rPr lang="en-US" dirty="0"/>
              <a:t> </a:t>
            </a:r>
            <a:endParaRPr lang="en-US" sz="9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Who is operating the program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Is it district operated or operated by another eligible agency under contract with the district (for example Community Based Organization, BOCES, Head Start, or Day Care)?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the student General </a:t>
            </a:r>
            <a:r>
              <a:rPr lang="en-US" dirty="0"/>
              <a:t>Ed or Special </a:t>
            </a:r>
            <a:r>
              <a:rPr lang="en-US" dirty="0" smtClean="0"/>
              <a:t>Ed?</a:t>
            </a:r>
          </a:p>
          <a:p>
            <a:pPr lvl="2"/>
            <a:r>
              <a:rPr lang="en-US" dirty="0" smtClean="0"/>
              <a:t>Special Education students will also have a </a:t>
            </a:r>
            <a:r>
              <a:rPr lang="en" dirty="0"/>
              <a:t>5786- “Preschool Student with a Disability” Program Service code.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3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Student Templates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43345"/>
          </a:xfrm>
        </p:spPr>
        <p:txBody>
          <a:bodyPr>
            <a:normAutofit/>
          </a:bodyPr>
          <a:lstStyle/>
          <a:p>
            <a:r>
              <a:rPr lang="en-US" dirty="0" smtClean="0"/>
              <a:t>REPORT these Templates for Pre-K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93314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Demographics</a:t>
            </a:r>
          </a:p>
          <a:p>
            <a:r>
              <a:rPr lang="en-US" dirty="0" smtClean="0"/>
              <a:t>Enrollment</a:t>
            </a:r>
          </a:p>
          <a:p>
            <a:r>
              <a:rPr lang="en-US" dirty="0" smtClean="0"/>
              <a:t>Programs</a:t>
            </a:r>
          </a:p>
          <a:p>
            <a:r>
              <a:rPr lang="en-US" dirty="0" smtClean="0"/>
              <a:t>Student Class Entry Exit (for district operated programs only)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2600774"/>
            <a:ext cx="4041775" cy="418307"/>
          </a:xfrm>
        </p:spPr>
        <p:txBody>
          <a:bodyPr/>
          <a:lstStyle/>
          <a:p>
            <a:r>
              <a:rPr lang="en-US" dirty="0" smtClean="0"/>
              <a:t>DO NOT report these Templates for Pre-K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674" y="3055557"/>
            <a:ext cx="4041775" cy="17117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Staff Student Course</a:t>
            </a:r>
          </a:p>
          <a:p>
            <a:r>
              <a:rPr lang="en-US" dirty="0" smtClean="0"/>
              <a:t>Student Daily Attendance</a:t>
            </a:r>
          </a:p>
          <a:p>
            <a:r>
              <a:rPr lang="en-US" dirty="0" smtClean="0"/>
              <a:t>Student Class Grade Detail</a:t>
            </a:r>
          </a:p>
          <a:p>
            <a:r>
              <a:rPr lang="en-US" dirty="0" smtClean="0"/>
              <a:t>Student </a:t>
            </a:r>
            <a:r>
              <a:rPr lang="en-US" dirty="0"/>
              <a:t>Class Entry </a:t>
            </a:r>
            <a:r>
              <a:rPr lang="en-US" dirty="0" smtClean="0"/>
              <a:t>Exit/Course Instructor Assignment (for all programs other than district run)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C35-FBC0-6C43-BFB7-452A8E995788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40</a:t>
            </a:fld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46617" y="1151335"/>
            <a:ext cx="4040188" cy="44334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9144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>
                <a:tab pos="1028700" algn="l"/>
              </a:tabLst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>
                <a:tab pos="1028700" algn="l"/>
              </a:tabLst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>
                <a:tab pos="1028700" algn="l"/>
              </a:tabLst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>
                <a:tab pos="1028700" algn="l"/>
              </a:tabLst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>
                <a:tab pos="1028700" algn="l"/>
              </a:tabLst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Templates for CPSE Pre-K students only</a:t>
            </a: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46617" y="1594680"/>
            <a:ext cx="4040188" cy="322497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230188" indent="-23018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>
                <a:tab pos="1028700" algn="l"/>
              </a:tabLst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7525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>
                <a:tab pos="1028700" algn="l"/>
              </a:tabLst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41363" indent="-2238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>
                <a:tab pos="102870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71550" indent="-23018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>
                <a:tab pos="1028700" algn="l"/>
              </a:tabLst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>
                <a:tab pos="1028700" algn="l"/>
              </a:tabLst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S.E</a:t>
            </a:r>
            <a:r>
              <a:rPr lang="en-US" dirty="0"/>
              <a:t>. Snapshot </a:t>
            </a:r>
            <a:r>
              <a:rPr lang="en-US" dirty="0" smtClean="0"/>
              <a:t>– </a:t>
            </a:r>
            <a:r>
              <a:rPr lang="en-US" sz="2200" dirty="0" smtClean="0"/>
              <a:t>BEDS Day (all enrolled on BEDS Day) and/or End Of Year (all who received CPSE services this school </a:t>
            </a:r>
            <a:r>
              <a:rPr lang="en-US" sz="2200" dirty="0" smtClean="0"/>
              <a:t>year). 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r>
              <a:rPr lang="en-US" dirty="0" smtClean="0"/>
              <a:t>Assessment – COSFs – </a:t>
            </a:r>
            <a:r>
              <a:rPr lang="en-US" sz="2200" dirty="0" smtClean="0"/>
              <a:t>only for districts with Federal Indicator 7 (VR-15) for students who received CPSE for at least six months and left CPSE sometime this school year. </a:t>
            </a:r>
            <a:r>
              <a:rPr lang="en-US" sz="2200" dirty="0" smtClean="0">
                <a:hlinkClick r:id="rId2"/>
              </a:rPr>
              <a:t>Federal Indicator Schedule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dirty="0" smtClean="0"/>
              <a:t>S.E. Events – </a:t>
            </a:r>
            <a:r>
              <a:rPr lang="en-US" sz="2200" dirty="0"/>
              <a:t>only if they went through determination this school year. (Check your districts required Federal Indicator for current year)</a:t>
            </a:r>
          </a:p>
        </p:txBody>
      </p:sp>
    </p:spTree>
    <p:extLst>
      <p:ext uri="{BB962C8B-B14F-4D97-AF65-F5344CB8AC3E}">
        <p14:creationId xmlns:p14="http://schemas.microsoft.com/office/powerpoint/2010/main" val="41032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Students on Level2 Reports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E7-DBFF-1648-979A-93695889091F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SIRS-313 BEDS Day Enrollment by Location of Enrollment &amp; Student </a:t>
            </a:r>
            <a:r>
              <a:rPr lang="en-US" dirty="0" smtClean="0"/>
              <a:t>Subgroup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794164"/>
            <a:ext cx="8229600" cy="2950874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42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29" y="1469533"/>
            <a:ext cx="7557655" cy="32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133600" y="1551709"/>
            <a:ext cx="755073" cy="32155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221" y="938463"/>
            <a:ext cx="302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These </a:t>
            </a:r>
            <a:r>
              <a:rPr lang="en-US" sz="1400" dirty="0" smtClean="0"/>
              <a:t>are students enrolled on BEDS Day at </a:t>
            </a:r>
            <a:r>
              <a:rPr lang="en-US" sz="1400" dirty="0"/>
              <a:t>locations </a:t>
            </a:r>
            <a:r>
              <a:rPr lang="en-US" sz="1400" dirty="0" smtClean="0"/>
              <a:t>within </a:t>
            </a:r>
            <a:r>
              <a:rPr lang="en-US" sz="1400" dirty="0"/>
              <a:t>your </a:t>
            </a:r>
            <a:r>
              <a:rPr lang="en-US" sz="1400" dirty="0" smtClean="0"/>
              <a:t>district.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84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SIRS-314 BEDS Day Enrollment Verification Report by District of Residence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43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"/>
          <a:stretch/>
        </p:blipFill>
        <p:spPr>
          <a:xfrm>
            <a:off x="690154" y="1669083"/>
            <a:ext cx="8131175" cy="2610196"/>
          </a:xfrm>
        </p:spPr>
      </p:pic>
      <p:sp>
        <p:nvSpPr>
          <p:cNvPr id="6" name="TextBox 5"/>
          <p:cNvSpPr txBox="1"/>
          <p:nvPr/>
        </p:nvSpPr>
        <p:spPr>
          <a:xfrm>
            <a:off x="4644189" y="938463"/>
            <a:ext cx="417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ounts </a:t>
            </a:r>
            <a:r>
              <a:rPr lang="en-US" sz="1400" dirty="0"/>
              <a:t>of </a:t>
            </a:r>
            <a:r>
              <a:rPr lang="en-US" sz="1400" dirty="0" smtClean="0"/>
              <a:t>students enrolled on BEDS Day </a:t>
            </a:r>
            <a:r>
              <a:rPr lang="en-US" sz="1400" dirty="0"/>
              <a:t>by grade and by their District of </a:t>
            </a:r>
            <a:r>
              <a:rPr lang="en-US" sz="1400" dirty="0" smtClean="0"/>
              <a:t>Residence.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79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SIRS-316 BEDS Day Enrollment Verification Report for District Pre-K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728" y="1318648"/>
            <a:ext cx="5047122" cy="3121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938463"/>
            <a:ext cx="5163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ounts </a:t>
            </a:r>
            <a:r>
              <a:rPr lang="en-US" sz="1400" dirty="0"/>
              <a:t>of </a:t>
            </a:r>
            <a:r>
              <a:rPr lang="en-US" sz="1400" dirty="0" smtClean="0"/>
              <a:t>Pre-K students enrolled on BEDS Day. 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961023" y="2602197"/>
            <a:ext cx="7180346" cy="240631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9044" y="2573666"/>
            <a:ext cx="213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Missing UPK Setting Code</a:t>
            </a:r>
            <a:endParaRPr lang="en-US" sz="1400" dirty="0"/>
          </a:p>
        </p:txBody>
      </p:sp>
      <p:sp>
        <p:nvSpPr>
          <p:cNvPr id="10" name="Left Brace 9"/>
          <p:cNvSpPr/>
          <p:nvPr/>
        </p:nvSpPr>
        <p:spPr>
          <a:xfrm>
            <a:off x="537578" y="3054349"/>
            <a:ext cx="999122" cy="1309917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rved Right Arrow 10"/>
          <p:cNvSpPr/>
          <p:nvPr/>
        </p:nvSpPr>
        <p:spPr>
          <a:xfrm>
            <a:off x="176798" y="2368551"/>
            <a:ext cx="774700" cy="15367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8654" y="2865509"/>
            <a:ext cx="7953334" cy="240631"/>
          </a:xfrm>
          <a:prstGeom prst="rect">
            <a:avLst/>
          </a:prstGeom>
          <a:solidFill>
            <a:srgbClr val="00B0F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21620" y="2870551"/>
            <a:ext cx="3044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Reported with 990 “</a:t>
            </a:r>
            <a:r>
              <a:rPr lang="en-US" sz="1400" dirty="0" smtClean="0"/>
              <a:t>Other” </a:t>
            </a:r>
            <a:r>
              <a:rPr lang="en-US" sz="1400" dirty="0" smtClean="0"/>
              <a:t>Pre-K code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951498" y="2095329"/>
            <a:ext cx="7953334" cy="747499"/>
          </a:xfrm>
          <a:prstGeom prst="rect">
            <a:avLst/>
          </a:prstGeom>
          <a:solidFill>
            <a:srgbClr val="7030A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21620" y="2180608"/>
            <a:ext cx="263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Reported with the 902 UPK Code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75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 animBg="1"/>
      <p:bldP spid="11" grpId="0" animBg="1"/>
      <p:bldP spid="12" grpId="0" animBg="1"/>
      <p:bldP spid="13" grpId="0"/>
      <p:bldP spid="14" grpId="0" animBg="1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SIRS-323 Free and Reduced Price Lunch Eligible Students Enrolled on BEDS 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45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64456"/>
            <a:ext cx="65341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SIRS-401 Reasonableness Report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145"/>
          <a:stretch/>
        </p:blipFill>
        <p:spPr>
          <a:xfrm>
            <a:off x="447675" y="2724282"/>
            <a:ext cx="8229600" cy="9493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46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54" y="2265787"/>
            <a:ext cx="8229600" cy="458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1263" y="1211354"/>
            <a:ext cx="444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Counts </a:t>
            </a:r>
            <a:r>
              <a:rPr lang="en-US" sz="1400" dirty="0"/>
              <a:t>of </a:t>
            </a:r>
            <a:r>
              <a:rPr lang="en-US" sz="1400" dirty="0" smtClean="0"/>
              <a:t>students in UPK and Other Pre-K programs as well as UPK Providers at anytime during the school year. Compares data between last year and this year.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03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Teachers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E7-DBFF-1648-979A-93695889091F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Teacher Templates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715565"/>
          </a:xfrm>
        </p:spPr>
        <p:txBody>
          <a:bodyPr/>
          <a:lstStyle/>
          <a:p>
            <a:r>
              <a:rPr lang="en-US" b="1" dirty="0" smtClean="0"/>
              <a:t>Your Pre-K Teachers </a:t>
            </a:r>
            <a:r>
              <a:rPr lang="en-US" sz="1400" dirty="0" smtClean="0"/>
              <a:t>instructing your students in your building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7007"/>
            <a:ext cx="4040188" cy="895746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Staff </a:t>
            </a:r>
            <a:r>
              <a:rPr lang="en-US" sz="2000" dirty="0"/>
              <a:t>Snapshot with </a:t>
            </a:r>
            <a:r>
              <a:rPr lang="en-US" sz="2000" dirty="0" smtClean="0"/>
              <a:t>Itinerant = N</a:t>
            </a:r>
          </a:p>
          <a:p>
            <a:r>
              <a:rPr lang="en-US" sz="2000" dirty="0" smtClean="0"/>
              <a:t>Staff Attendance</a:t>
            </a:r>
          </a:p>
          <a:p>
            <a:r>
              <a:rPr lang="en-US" sz="2000" dirty="0" smtClean="0"/>
              <a:t>Course Instructor Assignment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4"/>
            <a:ext cx="4041775" cy="86796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Itinerant Pre-K </a:t>
            </a:r>
            <a:r>
              <a:rPr lang="en-US" b="1" dirty="0" smtClean="0"/>
              <a:t>Teachers </a:t>
            </a:r>
            <a:r>
              <a:rPr lang="en-US" sz="1400" dirty="0" smtClean="0"/>
              <a:t>(</a:t>
            </a:r>
            <a:r>
              <a:rPr lang="en-US" sz="1400" dirty="0"/>
              <a:t>those employed by another District or BOCES and are instructing your students </a:t>
            </a:r>
            <a:r>
              <a:rPr lang="en-US" sz="1400" dirty="0" smtClean="0"/>
              <a:t>in your program at </a:t>
            </a:r>
            <a:r>
              <a:rPr lang="en-US" sz="1400" dirty="0"/>
              <a:t>your </a:t>
            </a:r>
            <a:r>
              <a:rPr lang="en-US" sz="1400" dirty="0" smtClean="0"/>
              <a:t>building)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080259"/>
            <a:ext cx="4041775" cy="86796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/>
              <a:t>Staff Snapshot with </a:t>
            </a:r>
            <a:r>
              <a:rPr lang="en-US" sz="2000" dirty="0" smtClean="0"/>
              <a:t>Itinerant = Y </a:t>
            </a:r>
          </a:p>
          <a:p>
            <a:r>
              <a:rPr lang="en-US" sz="2000" dirty="0"/>
              <a:t>Course Instructor </a:t>
            </a:r>
            <a:r>
              <a:rPr lang="en-US" sz="2000" dirty="0" smtClean="0"/>
              <a:t>Assignment</a:t>
            </a:r>
            <a:endParaRPr lang="en-US" sz="2000" b="1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9C35-FBC0-6C43-BFB7-452A8E995788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48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183141"/>
            <a:ext cx="8350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Pre-K Teachers are not subject to APPR, therefore they have no Staff Evaluation reported. </a:t>
            </a:r>
            <a:endParaRPr lang="en-US" sz="16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47675" y="2840393"/>
            <a:ext cx="4040188" cy="47478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9144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>
                <a:tab pos="1028700" algn="l"/>
              </a:tabLst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>
                <a:tab pos="1028700" algn="l"/>
              </a:tabLst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>
                <a:tab pos="1028700" algn="l"/>
              </a:tabLst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>
                <a:tab pos="1028700" algn="l"/>
              </a:tabLst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>
                <a:tab pos="1028700" algn="l"/>
              </a:tabLst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Pre-K Teachers </a:t>
            </a:r>
            <a:r>
              <a:rPr lang="en-US" sz="2000" b="1" dirty="0"/>
              <a:t>NOT</a:t>
            </a:r>
            <a:r>
              <a:rPr lang="en-US" sz="1400" dirty="0" smtClean="0"/>
              <a:t> in your building</a:t>
            </a:r>
            <a:endParaRPr lang="en-US" sz="14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47675" y="3392925"/>
            <a:ext cx="4040188" cy="54464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230188" indent="-23018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>
                <a:tab pos="1028700" algn="l"/>
              </a:tabLst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7525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>
                <a:tab pos="1028700" algn="l"/>
              </a:tabLst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41363" indent="-2238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>
                <a:tab pos="102870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71550" indent="-23018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>
                <a:tab pos="1028700" algn="l"/>
              </a:tabLst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>
                <a:tab pos="1028700" algn="l"/>
              </a:tabLst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</a:t>
            </a:r>
            <a:r>
              <a:rPr lang="en-US" sz="2000" dirty="0" smtClean="0"/>
              <a:t>o NOT Report these teachers.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Teachers on ePMF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202632"/>
            <a:ext cx="4093845" cy="35424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Pre-K </a:t>
            </a:r>
            <a:r>
              <a:rPr lang="en-US" dirty="0" smtClean="0"/>
              <a:t>Teachers (including itinerants) </a:t>
            </a:r>
            <a:r>
              <a:rPr lang="en-US" dirty="0" smtClean="0"/>
              <a:t>who teach your students in your building(s) are expected to fill out the Teaching Assignment on the TAA ePMF. </a:t>
            </a:r>
          </a:p>
          <a:p>
            <a:pPr lvl="1"/>
            <a:r>
              <a:rPr lang="en-US" dirty="0" smtClean="0"/>
              <a:t>They would use the Common Branch: 2412 - </a:t>
            </a:r>
            <a:r>
              <a:rPr lang="en-US" dirty="0"/>
              <a:t>Pre-Kindergarten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ePMF on the TAA opened on October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2018. </a:t>
            </a:r>
            <a:endParaRPr lang="en-US" dirty="0" smtClean="0"/>
          </a:p>
          <a:p>
            <a:pPr lvl="2"/>
            <a:r>
              <a:rPr lang="en-US" dirty="0" smtClean="0"/>
              <a:t>A Teachers can’t access the TAA until their Staff Snapshot record has been reported to Level2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TAA will be open for Teachers to enter data until December 14</a:t>
            </a:r>
            <a:r>
              <a:rPr lang="en-US" baseline="30000" dirty="0" smtClean="0"/>
              <a:t>th</a:t>
            </a:r>
            <a:r>
              <a:rPr lang="en-US" dirty="0" smtClean="0"/>
              <a:t> 2018. </a:t>
            </a:r>
            <a:endParaRPr lang="en-US" dirty="0" smtClean="0"/>
          </a:p>
          <a:p>
            <a:pPr marL="517525" lvl="2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738" y="1524000"/>
            <a:ext cx="4188803" cy="2977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96737" y="944880"/>
            <a:ext cx="3990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linkClick r:id="rId3"/>
              </a:rPr>
              <a:t>https://eservices.nysed.gov/taa</a:t>
            </a:r>
            <a:r>
              <a:rPr lang="en-US" sz="2000" b="1" dirty="0" smtClean="0">
                <a:hlinkClick r:id="rId3"/>
              </a:rPr>
              <a:t>/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99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8" y="475881"/>
            <a:ext cx="8526864" cy="2645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134" y="3300414"/>
            <a:ext cx="4448175" cy="1466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103" y="3352800"/>
            <a:ext cx="29100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Questions regarding </a:t>
            </a:r>
            <a:r>
              <a:rPr lang="en-US" sz="1100" dirty="0" smtClean="0"/>
              <a:t>any </a:t>
            </a:r>
            <a:r>
              <a:rPr lang="en-US" sz="1100" dirty="0"/>
              <a:t>of the prekindergarten grant programs may be directed to the Office of Early Learning at </a:t>
            </a:r>
            <a:r>
              <a:rPr lang="en-US" sz="1100" dirty="0">
                <a:hlinkClick r:id="rId4"/>
              </a:rPr>
              <a:t>oel@nysed.gov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05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Reporting Timeline and References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E7-DBFF-1648-979A-93695889091F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Reporting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September/October</a:t>
            </a:r>
            <a:r>
              <a:rPr lang="en-US" dirty="0" smtClean="0"/>
              <a:t> – Report Demographics, Enrollment, and Pre-K Program Services. Continue reporting regularly throughout the school year.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September/October</a:t>
            </a:r>
            <a:r>
              <a:rPr lang="en-US" dirty="0" smtClean="0"/>
              <a:t> – Report Staff Snapshot, Course, Location Marking Period, and Course Instructor Assignment, and Student Class Entry exit as applicable. Continue reporting regularly throughout the school year.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October/November</a:t>
            </a:r>
            <a:r>
              <a:rPr lang="en-US" dirty="0" smtClean="0"/>
              <a:t>– District Staff should be reviewing the BEDS day reports and making changes and updates as needed in source system and </a:t>
            </a:r>
            <a:r>
              <a:rPr lang="en-US" dirty="0" smtClean="0"/>
              <a:t>reporting corrected data.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October/November</a:t>
            </a:r>
            <a:r>
              <a:rPr lang="en-US" dirty="0" smtClean="0"/>
              <a:t> – Report BEDs Day Snapshot. Data appears on PD system VR reports which must be certified by January 7</a:t>
            </a:r>
            <a:r>
              <a:rPr lang="en-US" baseline="30000" dirty="0" smtClean="0"/>
              <a:t>th </a:t>
            </a:r>
            <a:r>
              <a:rPr lang="en-US" dirty="0" smtClean="0"/>
              <a:t>2019. </a:t>
            </a:r>
          </a:p>
          <a:p>
            <a:endParaRPr lang="en-US" dirty="0" smtClean="0"/>
          </a:p>
          <a:p>
            <a:r>
              <a:rPr lang="en-US" b="1" dirty="0" smtClean="0"/>
              <a:t>January 4</a:t>
            </a:r>
            <a:r>
              <a:rPr lang="en-US" b="1" baseline="30000" dirty="0" smtClean="0"/>
              <a:t>th</a:t>
            </a:r>
            <a:r>
              <a:rPr lang="en-US" b="1" dirty="0" smtClean="0"/>
              <a:t> 2019 </a:t>
            </a:r>
            <a:r>
              <a:rPr lang="en-US" dirty="0" smtClean="0"/>
              <a:t>– </a:t>
            </a:r>
            <a:r>
              <a:rPr lang="en-US" dirty="0" smtClean="0"/>
              <a:t>First BEDS Day data </a:t>
            </a:r>
            <a:r>
              <a:rPr lang="en-US" dirty="0" smtClean="0"/>
              <a:t>pull. Counts </a:t>
            </a:r>
            <a:r>
              <a:rPr lang="en-US" dirty="0"/>
              <a:t>of </a:t>
            </a:r>
            <a:r>
              <a:rPr lang="en-US" dirty="0" smtClean="0"/>
              <a:t>UPK </a:t>
            </a:r>
            <a:r>
              <a:rPr lang="en-US" dirty="0"/>
              <a:t>students are collected for the purpose of </a:t>
            </a:r>
            <a:r>
              <a:rPr lang="en-US" dirty="0" smtClean="0"/>
              <a:t>calculating </a:t>
            </a:r>
            <a:r>
              <a:rPr lang="en-US" u="sng" dirty="0" smtClean="0"/>
              <a:t>UPK grant </a:t>
            </a:r>
            <a:r>
              <a:rPr lang="en-US" u="sng" dirty="0"/>
              <a:t>funding as well as eligibility for </a:t>
            </a:r>
            <a:r>
              <a:rPr lang="en-US" u="sng" dirty="0" smtClean="0"/>
              <a:t>mid-year expansion </a:t>
            </a:r>
            <a:r>
              <a:rPr lang="en-US" u="sng" dirty="0"/>
              <a:t>funding</a:t>
            </a:r>
            <a:r>
              <a:rPr lang="en-US" dirty="0"/>
              <a:t>. </a:t>
            </a:r>
            <a:r>
              <a:rPr lang="en-US" dirty="0"/>
              <a:t>Pre-K data should be reviewed and correct on L2 prior to this </a:t>
            </a:r>
            <a:r>
              <a:rPr lang="en-US" dirty="0" smtClean="0"/>
              <a:t>date.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March 22</a:t>
            </a:r>
            <a:r>
              <a:rPr lang="en-US" b="1" baseline="30000" dirty="0" smtClean="0"/>
              <a:t>nd</a:t>
            </a:r>
            <a:r>
              <a:rPr lang="en-US" b="1" dirty="0"/>
              <a:t> </a:t>
            </a:r>
            <a:r>
              <a:rPr lang="en-US" b="1" dirty="0" smtClean="0"/>
              <a:t>2019</a:t>
            </a:r>
            <a:r>
              <a:rPr lang="en-US" b="1" dirty="0" smtClean="0"/>
              <a:t> </a:t>
            </a:r>
            <a:r>
              <a:rPr lang="en-US" dirty="0" smtClean="0"/>
              <a:t>– Second BEDS Day data </a:t>
            </a:r>
            <a:r>
              <a:rPr lang="en-US" dirty="0"/>
              <a:t>pull. Pre-K data should be reviewed and correct on L2 prior to this date.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July</a:t>
            </a:r>
            <a:r>
              <a:rPr lang="en-US" dirty="0" smtClean="0"/>
              <a:t> – Report End Of Year Snapshot. Data appears on </a:t>
            </a:r>
            <a:r>
              <a:rPr lang="en-US" dirty="0" smtClean="0"/>
              <a:t>PD </a:t>
            </a:r>
            <a:r>
              <a:rPr lang="en-US" dirty="0" smtClean="0"/>
              <a:t>system VR-13 and must be certified by August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2019.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Mid August </a:t>
            </a:r>
            <a:r>
              <a:rPr lang="en-US" dirty="0" smtClean="0"/>
              <a:t>– End Of Year reporting deadline. </a:t>
            </a:r>
            <a:r>
              <a:rPr lang="en-US" dirty="0"/>
              <a:t>Pre-K </a:t>
            </a:r>
            <a:r>
              <a:rPr lang="en-US" dirty="0" smtClean="0"/>
              <a:t>data should </a:t>
            </a:r>
            <a:r>
              <a:rPr lang="en-US" dirty="0"/>
              <a:t>be </a:t>
            </a:r>
            <a:r>
              <a:rPr lang="en-US" dirty="0" smtClean="0"/>
              <a:t>reviewed and </a:t>
            </a:r>
            <a:r>
              <a:rPr lang="en-US" dirty="0"/>
              <a:t>correct on L2 prior to this </a:t>
            </a:r>
            <a:r>
              <a:rPr lang="en-US" dirty="0" smtClean="0"/>
              <a:t>deadline.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Latest </a:t>
            </a:r>
            <a:r>
              <a:rPr lang="en" dirty="0"/>
              <a:t>SIRS Manual: </a:t>
            </a:r>
            <a:r>
              <a:rPr lang="en" sz="1800" u="sng" dirty="0">
                <a:solidFill>
                  <a:schemeClr val="hlink"/>
                </a:solidFill>
                <a:hlinkClick r:id="rId2"/>
              </a:rPr>
              <a:t>http://www.p12.nysed.gov/irs/sirs</a:t>
            </a:r>
            <a:r>
              <a:rPr lang="en" sz="1800" u="sng" dirty="0" smtClean="0">
                <a:solidFill>
                  <a:schemeClr val="hlink"/>
                </a:solidFill>
                <a:hlinkClick r:id="rId2"/>
              </a:rPr>
              <a:t>/</a:t>
            </a:r>
            <a:endParaRPr lang="en" sz="1800" u="sng" dirty="0" smtClean="0">
              <a:solidFill>
                <a:schemeClr val="hlink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" u="sng" dirty="0" smtClean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NYSED UPK: </a:t>
            </a:r>
            <a:r>
              <a:rPr lang="en" sz="1800" u="sng" dirty="0">
                <a:solidFill>
                  <a:schemeClr val="hlink"/>
                </a:solidFill>
                <a:hlinkClick r:id="rId3"/>
              </a:rPr>
              <a:t>http://</a:t>
            </a:r>
            <a:r>
              <a:rPr lang="en" sz="1800" dirty="0">
                <a:solidFill>
                  <a:schemeClr val="hlink"/>
                </a:solidFill>
                <a:hlinkClick r:id="rId3"/>
              </a:rPr>
              <a:t>www.p12.nysed.gov/upk</a:t>
            </a:r>
            <a:r>
              <a:rPr lang="en" sz="1800" u="sng" dirty="0" smtClean="0">
                <a:solidFill>
                  <a:schemeClr val="hlink"/>
                </a:solidFill>
                <a:hlinkClick r:id="rId3"/>
              </a:rPr>
              <a:t>/</a:t>
            </a:r>
          </a:p>
          <a:p>
            <a:pPr lvl="0">
              <a:spcBef>
                <a:spcPts val="0"/>
              </a:spcBef>
              <a:buNone/>
            </a:pPr>
            <a:endParaRPr lang="en" u="sng" dirty="0">
              <a:solidFill>
                <a:schemeClr val="hlink"/>
              </a:solidFill>
              <a:hlinkClick r:id="rId3"/>
            </a:endParaRPr>
          </a:p>
          <a:p>
            <a:pPr marL="0" indent="0">
              <a:buNone/>
            </a:pPr>
            <a:r>
              <a:rPr lang="en-US" dirty="0" smtClean="0"/>
              <a:t>NYSED Early Learning</a:t>
            </a:r>
            <a:r>
              <a:rPr lang="en-US" dirty="0"/>
              <a:t>: </a:t>
            </a:r>
            <a:r>
              <a:rPr lang="en-US" sz="1600" dirty="0">
                <a:hlinkClick r:id="rId4"/>
              </a:rPr>
              <a:t>http://</a:t>
            </a:r>
            <a:r>
              <a:rPr lang="en-US" sz="1800" dirty="0">
                <a:hlinkClick r:id="rId4"/>
              </a:rPr>
              <a:t>www.p12.nysed.gov/earlylearning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Federal Indicators: </a:t>
            </a:r>
            <a:r>
              <a:rPr lang="en-US" sz="16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www.p12.nysed.gov/sedcar/sppschedule2011-2019.html</a:t>
            </a:r>
            <a:endParaRPr lang="en-US" sz="1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TAA Site: </a:t>
            </a:r>
            <a:r>
              <a:rPr lang="en-US" sz="1600" dirty="0">
                <a:hlinkClick r:id="rId6"/>
              </a:rPr>
              <a:t>https://eservices.nysed.gov/taa/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3AA1-F14A-C74A-8BA1-395CC00FF550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76" b="2469"/>
          <a:stretch/>
        </p:blipFill>
        <p:spPr>
          <a:xfrm>
            <a:off x="1970050" y="229109"/>
            <a:ext cx="4501088" cy="451434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1"/>
          <a:stretch/>
        </p:blipFill>
        <p:spPr>
          <a:xfrm>
            <a:off x="1758461" y="81898"/>
            <a:ext cx="4730608" cy="4609652"/>
          </a:xfrm>
        </p:spPr>
      </p:pic>
    </p:spTree>
    <p:extLst>
      <p:ext uri="{BB962C8B-B14F-4D97-AF65-F5344CB8AC3E}">
        <p14:creationId xmlns:p14="http://schemas.microsoft.com/office/powerpoint/2010/main" val="36610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Four Questions of Pre-K Reporting</a:t>
            </a:r>
            <a:br>
              <a:rPr lang="en-US" dirty="0" smtClean="0"/>
            </a:br>
            <a:r>
              <a:rPr lang="en-US" sz="1800" dirty="0" smtClean="0"/>
              <a:t>If you can answer these, you can report your students correctly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it a full day or half day program?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does the </a:t>
            </a:r>
            <a:r>
              <a:rPr lang="en-US" dirty="0"/>
              <a:t>funding </a:t>
            </a:r>
            <a:r>
              <a:rPr lang="en-US" dirty="0" smtClean="0"/>
              <a:t>for the placement come </a:t>
            </a:r>
            <a:r>
              <a:rPr lang="en-US" dirty="0"/>
              <a:t>from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Is the placement funded by the </a:t>
            </a:r>
            <a:r>
              <a:rPr lang="en-US" dirty="0"/>
              <a:t>Allocational Universal Pre-K (</a:t>
            </a:r>
            <a:r>
              <a:rPr lang="en-US" b="1" dirty="0"/>
              <a:t>UPK</a:t>
            </a:r>
            <a:r>
              <a:rPr lang="en-US" dirty="0"/>
              <a:t>) </a:t>
            </a:r>
            <a:r>
              <a:rPr lang="en-US" dirty="0" smtClean="0"/>
              <a:t>grant in any way?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Who is operating the program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Is it district operated or by another eligible agency under contract with the district (Community Based Organization)?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the student General </a:t>
            </a:r>
            <a:r>
              <a:rPr lang="en-US" dirty="0"/>
              <a:t>Ed or Special </a:t>
            </a:r>
            <a:r>
              <a:rPr lang="en-US" dirty="0" smtClean="0"/>
              <a:t>Ed?</a:t>
            </a:r>
          </a:p>
          <a:p>
            <a:pPr lvl="2"/>
            <a:r>
              <a:rPr lang="en-US" dirty="0" smtClean="0"/>
              <a:t>Special Education students will also have a </a:t>
            </a:r>
            <a:r>
              <a:rPr lang="en" dirty="0"/>
              <a:t>5786- “Preschool Student with a Disability” Program Service code.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0 Locations	and Start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Locations and start dates are very important when reporting Pre-K students.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“0666” on the guide is referring to the location on your Level0 tied to the BEDS code starting with the first 8 digits of your BEDS code ending in 0666. The location code(s) on L0 could be anything.</a:t>
            </a:r>
          </a:p>
          <a:p>
            <a:pPr lvl="2"/>
            <a:r>
              <a:rPr lang="en-US" dirty="0" smtClean="0"/>
              <a:t>The “0666” location code is used anytime a program is operated by an </a:t>
            </a:r>
            <a:r>
              <a:rPr lang="en-US" dirty="0"/>
              <a:t>agency under contract with the </a:t>
            </a:r>
            <a:r>
              <a:rPr lang="en-US" dirty="0" smtClean="0"/>
              <a:t>district or a Community Based Organization. </a:t>
            </a:r>
          </a:p>
          <a:p>
            <a:pPr lvl="3"/>
            <a:r>
              <a:rPr lang="en-US" dirty="0" smtClean="0"/>
              <a:t>This goes for UPK and “Other” Pre-Kindergarten programs. </a:t>
            </a:r>
          </a:p>
          <a:p>
            <a:pPr marL="741362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begin dates of the enrollment in PKH or PKF grade must match the begin date of the 902- UPK or 990- Other Pre-K program code. </a:t>
            </a:r>
          </a:p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910-3C42-2545-A9D4-B11F531B481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CAA7-8834-3C42-831E-633328E86A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ERIC 1">
      <a:dk1>
        <a:srgbClr val="0D2040"/>
      </a:dk1>
      <a:lt1>
        <a:srgbClr val="FFFFFF"/>
      </a:lt1>
      <a:dk2>
        <a:srgbClr val="535353"/>
      </a:dk2>
      <a:lt2>
        <a:srgbClr val="C1C1C1"/>
      </a:lt2>
      <a:accent1>
        <a:srgbClr val="F3A526"/>
      </a:accent1>
      <a:accent2>
        <a:srgbClr val="DD2624"/>
      </a:accent2>
      <a:accent3>
        <a:srgbClr val="118DD5"/>
      </a:accent3>
      <a:accent4>
        <a:srgbClr val="647280"/>
      </a:accent4>
      <a:accent5>
        <a:srgbClr val="3E8F23"/>
      </a:accent5>
      <a:accent6>
        <a:srgbClr val="7E4AC2"/>
      </a:accent6>
      <a:hlink>
        <a:srgbClr val="118DD5"/>
      </a:hlink>
      <a:folHlink>
        <a:srgbClr val="7E4A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RIC_PowerPoint_Template_final [Read-Only]" id="{44A5EB20-FF4A-40CB-93F0-10A661B73023}" vid="{F4D119E6-9D29-4D7E-9BDC-27385173D9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NERIC_PowerPoint_Template_final</Template>
  <TotalTime>7570</TotalTime>
  <Words>2037</Words>
  <Application>Microsoft Office PowerPoint</Application>
  <PresentationFormat>On-screen Show (16:9)</PresentationFormat>
  <Paragraphs>331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Arial Black</vt:lpstr>
      <vt:lpstr>Calibri</vt:lpstr>
      <vt:lpstr>Times New Roman</vt:lpstr>
      <vt:lpstr>Office Theme</vt:lpstr>
      <vt:lpstr>Reporting Pre-Kindergarten Student Data</vt:lpstr>
      <vt:lpstr>Agenda</vt:lpstr>
      <vt:lpstr>Background</vt:lpstr>
      <vt:lpstr>The Four Questions of Pre-K Reporting If you can answer these, you can report your students correctly.</vt:lpstr>
      <vt:lpstr>PowerPoint Presentation</vt:lpstr>
      <vt:lpstr>PowerPoint Presentation</vt:lpstr>
      <vt:lpstr>PowerPoint Presentation</vt:lpstr>
      <vt:lpstr>The Four Questions of Pre-K Reporting If you can answer these, you can report your students correctly </vt:lpstr>
      <vt:lpstr>Level 0 Locations and Start Dates</vt:lpstr>
      <vt:lpstr>UPK Students Enrollment and Programs</vt:lpstr>
      <vt:lpstr>How to Report 902 - UPK Students</vt:lpstr>
      <vt:lpstr>PowerPoint Presentation</vt:lpstr>
      <vt:lpstr>PowerPoint Presentation</vt:lpstr>
      <vt:lpstr>How to Report 902 - UPK Students</vt:lpstr>
      <vt:lpstr>District Operated UPK on L0 - Enrollment</vt:lpstr>
      <vt:lpstr>District Operated UPK on L0 - Programs </vt:lpstr>
      <vt:lpstr>District Operated UPK on L0 - Programs</vt:lpstr>
      <vt:lpstr>Not District Operated UPK on L0 - Enrollment</vt:lpstr>
      <vt:lpstr>Not District Operated UPK on L0 - Programs</vt:lpstr>
      <vt:lpstr>Other Pre-K Students Enrollment and Programs</vt:lpstr>
      <vt:lpstr>How to Report 990 - Other Pre-K Students</vt:lpstr>
      <vt:lpstr>PowerPoint Presentation</vt:lpstr>
      <vt:lpstr>PowerPoint Presentation</vt:lpstr>
      <vt:lpstr>How to Report 990 - Other Pre-K Students</vt:lpstr>
      <vt:lpstr>District Operated PK on L0 - Enrollment</vt:lpstr>
      <vt:lpstr>District Operated PK on L0 - Programs</vt:lpstr>
      <vt:lpstr>Not District Operated PK on L0 - Enrollment</vt:lpstr>
      <vt:lpstr>Not District Operated PK on L0 - Programs</vt:lpstr>
      <vt:lpstr>Operated by another District</vt:lpstr>
      <vt:lpstr>UPK or PK Program Operated by another District</vt:lpstr>
      <vt:lpstr>PowerPoint Presentation</vt:lpstr>
      <vt:lpstr>PowerPoint Presentation</vt:lpstr>
      <vt:lpstr>Pre-K Student with a Disability</vt:lpstr>
      <vt:lpstr>Reporting Pre-K Students with a Disability</vt:lpstr>
      <vt:lpstr>Reporting Pre-K Students with Disabilities  Enrollment</vt:lpstr>
      <vt:lpstr>Reporting Pre-K Students with Disabilities  Enrollment</vt:lpstr>
      <vt:lpstr>Reporting Pre-K Students with Disabilities  Programs</vt:lpstr>
      <vt:lpstr>Pre-K students and the Determination Phase</vt:lpstr>
      <vt:lpstr>Pre-K Student Templates</vt:lpstr>
      <vt:lpstr>Pre-K Student Templates</vt:lpstr>
      <vt:lpstr>Pre-K Students on Level2 Reports  </vt:lpstr>
      <vt:lpstr>SIRS-313 BEDS Day Enrollment by Location of Enrollment &amp; Student Subgroup </vt:lpstr>
      <vt:lpstr>SIRS-314 BEDS Day Enrollment Verification Report by District of Residence</vt:lpstr>
      <vt:lpstr>SIRS-316 BEDS Day Enrollment Verification Report for District Pre-K</vt:lpstr>
      <vt:lpstr>SIRS-323 Free and Reduced Price Lunch Eligible Students Enrolled on BEDS Day</vt:lpstr>
      <vt:lpstr>SIRS-401 Reasonableness Report</vt:lpstr>
      <vt:lpstr>Pre-K Teachers</vt:lpstr>
      <vt:lpstr>Pre-K Teacher Templates</vt:lpstr>
      <vt:lpstr>Pre-K Teachers on ePMF</vt:lpstr>
      <vt:lpstr>Pre-K Reporting Timeline and References </vt:lpstr>
      <vt:lpstr>Pre-K Reporting Timeline</vt:lpstr>
      <vt:lpstr>References</vt:lpstr>
      <vt:lpstr>PowerPoint Presentation</vt:lpstr>
    </vt:vector>
  </TitlesOfParts>
  <Company>CRB-NERIC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the Presentation Title Here</dc:title>
  <dc:creator>Jeff Bittner</dc:creator>
  <cp:lastModifiedBy>Jeff Bittner</cp:lastModifiedBy>
  <cp:revision>119</cp:revision>
  <cp:lastPrinted>2018-10-09T16:45:43Z</cp:lastPrinted>
  <dcterms:created xsi:type="dcterms:W3CDTF">2017-11-17T16:41:12Z</dcterms:created>
  <dcterms:modified xsi:type="dcterms:W3CDTF">2018-10-11T14:01:55Z</dcterms:modified>
</cp:coreProperties>
</file>